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1" r:id="rId3"/>
  </p:sldMasterIdLst>
  <p:notesMasterIdLst>
    <p:notesMasterId r:id="rId63"/>
  </p:notesMasterIdLst>
  <p:sldIdLst>
    <p:sldId id="256" r:id="rId4"/>
    <p:sldId id="268" r:id="rId5"/>
    <p:sldId id="271" r:id="rId6"/>
    <p:sldId id="270" r:id="rId7"/>
    <p:sldId id="272" r:id="rId8"/>
    <p:sldId id="273" r:id="rId9"/>
    <p:sldId id="277" r:id="rId10"/>
    <p:sldId id="275" r:id="rId11"/>
    <p:sldId id="276" r:id="rId12"/>
    <p:sldId id="274" r:id="rId13"/>
    <p:sldId id="278" r:id="rId14"/>
    <p:sldId id="342" r:id="rId15"/>
    <p:sldId id="343" r:id="rId16"/>
    <p:sldId id="333" r:id="rId17"/>
    <p:sldId id="345" r:id="rId18"/>
    <p:sldId id="279" r:id="rId19"/>
    <p:sldId id="341" r:id="rId20"/>
    <p:sldId id="321" r:id="rId21"/>
    <p:sldId id="324" r:id="rId22"/>
    <p:sldId id="325" r:id="rId23"/>
    <p:sldId id="326" r:id="rId24"/>
    <p:sldId id="332" r:id="rId25"/>
    <p:sldId id="327" r:id="rId26"/>
    <p:sldId id="330" r:id="rId27"/>
    <p:sldId id="331" r:id="rId28"/>
    <p:sldId id="329" r:id="rId29"/>
    <p:sldId id="281" r:id="rId30"/>
    <p:sldId id="308" r:id="rId31"/>
    <p:sldId id="309" r:id="rId32"/>
    <p:sldId id="310" r:id="rId33"/>
    <p:sldId id="311" r:id="rId34"/>
    <p:sldId id="282" r:id="rId35"/>
    <p:sldId id="301" r:id="rId36"/>
    <p:sldId id="356" r:id="rId37"/>
    <p:sldId id="357" r:id="rId38"/>
    <p:sldId id="358" r:id="rId39"/>
    <p:sldId id="359" r:id="rId40"/>
    <p:sldId id="360" r:id="rId41"/>
    <p:sldId id="361" r:id="rId42"/>
    <p:sldId id="362" r:id="rId43"/>
    <p:sldId id="363" r:id="rId44"/>
    <p:sldId id="303" r:id="rId45"/>
    <p:sldId id="284" r:id="rId46"/>
    <p:sldId id="294" r:id="rId47"/>
    <p:sldId id="296" r:id="rId48"/>
    <p:sldId id="295" r:id="rId49"/>
    <p:sldId id="297" r:id="rId50"/>
    <p:sldId id="298" r:id="rId51"/>
    <p:sldId id="299" r:id="rId52"/>
    <p:sldId id="285" r:id="rId53"/>
    <p:sldId id="288" r:id="rId54"/>
    <p:sldId id="289" r:id="rId55"/>
    <p:sldId id="290" r:id="rId56"/>
    <p:sldId id="291" r:id="rId57"/>
    <p:sldId id="292" r:id="rId58"/>
    <p:sldId id="293" r:id="rId59"/>
    <p:sldId id="286" r:id="rId60"/>
    <p:sldId id="287" r:id="rId61"/>
    <p:sldId id="364" r:id="rId62"/>
  </p:sldIdLst>
  <p:sldSz cx="11160125" cy="7559675"/>
  <p:notesSz cx="7772400" cy="10058400"/>
  <p:defaultTextStyle>
    <a:defPPr>
      <a:defRPr lang="en-GB"/>
    </a:defPPr>
    <a:lvl1pPr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charset="0"/>
      <a:defRPr sz="2400" kern="1200">
        <a:solidFill>
          <a:schemeClr val="bg1"/>
        </a:solidFill>
        <a:latin typeface="Arial" charset="0"/>
        <a:ea typeface="ＭＳ Ｐゴシック" charset="0"/>
        <a:cs typeface="MS Gothic" charset="0"/>
      </a:defRPr>
    </a:lvl1pPr>
    <a:lvl2pPr marL="423863" indent="-214313"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charset="0"/>
      <a:defRPr sz="2400" kern="1200">
        <a:solidFill>
          <a:schemeClr val="bg1"/>
        </a:solidFill>
        <a:latin typeface="Arial" charset="0"/>
        <a:ea typeface="ＭＳ Ｐゴシック" charset="0"/>
        <a:cs typeface="MS Gothic" charset="0"/>
      </a:defRPr>
    </a:lvl2pPr>
    <a:lvl3pPr marL="639763" indent="-209550"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charset="0"/>
      <a:defRPr sz="2400" kern="1200">
        <a:solidFill>
          <a:schemeClr val="bg1"/>
        </a:solidFill>
        <a:latin typeface="Arial" charset="0"/>
        <a:ea typeface="ＭＳ Ｐゴシック" charset="0"/>
        <a:cs typeface="MS Gothic" charset="0"/>
      </a:defRPr>
    </a:lvl3pPr>
    <a:lvl4pPr marL="855663" indent="-212725"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charset="0"/>
      <a:defRPr sz="2400" kern="1200">
        <a:solidFill>
          <a:schemeClr val="bg1"/>
        </a:solidFill>
        <a:latin typeface="Arial" charset="0"/>
        <a:ea typeface="ＭＳ Ｐゴシック" charset="0"/>
        <a:cs typeface="MS Gothic" charset="0"/>
      </a:defRPr>
    </a:lvl4pPr>
    <a:lvl5pPr marL="1071563" indent="-211138"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charset="0"/>
      <a:defRPr sz="2400" kern="1200">
        <a:solidFill>
          <a:schemeClr val="bg1"/>
        </a:solidFill>
        <a:latin typeface="Arial" charset="0"/>
        <a:ea typeface="ＭＳ Ｐゴシック" charset="0"/>
        <a:cs typeface="MS Gothic" charset="0"/>
      </a:defRPr>
    </a:lvl5pPr>
    <a:lvl6pPr marL="2286000" algn="l" defTabSz="4572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0"/>
        <a:cs typeface="MS Gothic" charset="0"/>
      </a:defRPr>
    </a:lvl6pPr>
    <a:lvl7pPr marL="2743200" algn="l" defTabSz="4572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0"/>
        <a:cs typeface="MS Gothic" charset="0"/>
      </a:defRPr>
    </a:lvl7pPr>
    <a:lvl8pPr marL="3200400" algn="l" defTabSz="4572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0"/>
        <a:cs typeface="MS Gothic" charset="0"/>
      </a:defRPr>
    </a:lvl8pPr>
    <a:lvl9pPr marL="3657600" algn="l" defTabSz="4572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0"/>
        <a:cs typeface="MS Gothic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385" autoAdjust="0"/>
  </p:normalViewPr>
  <p:slideViewPr>
    <p:cSldViewPr>
      <p:cViewPr>
        <p:scale>
          <a:sx n="72" d="100"/>
          <a:sy n="72" d="100"/>
        </p:scale>
        <p:origin x="-1696" y="-240"/>
      </p:cViewPr>
      <p:guideLst>
        <p:guide orient="horz" pos="2381"/>
        <p:guide pos="3515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3" Type="http://schemas.openxmlformats.org/officeDocument/2006/relationships/notesMaster" Target="notesMasters/notesMaster1.xml"/><Relationship Id="rId64" Type="http://schemas.openxmlformats.org/officeDocument/2006/relationships/printerSettings" Target="printerSettings/printerSettings1.bin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5122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5123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5124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5125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74759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19675" cy="376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7" name="Rectangle 7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08713" cy="45164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5129" name="Text Box 9"/>
          <p:cNvSpPr txBox="1">
            <a:spLocks noChangeArrowheads="1"/>
          </p:cNvSpPr>
          <p:nvPr/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5130" name="Text Box 10"/>
          <p:cNvSpPr txBox="1">
            <a:spLocks noChangeArrowheads="1"/>
          </p:cNvSpPr>
          <p:nvPr/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5131" name="Rectangle 11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63912" cy="493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buFont typeface="Wingdings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  <a:cs typeface="Arial Unicode MS" charset="0"/>
              </a:defRPr>
            </a:lvl1pPr>
          </a:lstStyle>
          <a:p>
            <a:fld id="{3277793A-8468-D947-AFA8-5EBF2C442490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10268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ＭＳ Ｐゴシック" charset="-128"/>
      </a:defRPr>
    </a:lvl1pPr>
    <a:lvl2pPr marL="37931725" indent="-37474525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9C44F964-293B-5045-98EB-16073597421F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1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680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9EAB90CA-46D2-8348-B8DE-FC9C498A383A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1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6804" name="Text Box 2"/>
          <p:cNvSpPr txBox="1">
            <a:spLocks noChangeArrowheads="1"/>
          </p:cNvSpPr>
          <p:nvPr/>
        </p:nvSpPr>
        <p:spPr bwMode="auto">
          <a:xfrm>
            <a:off x="1103313" y="763588"/>
            <a:ext cx="5565775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/>
          </a:p>
        </p:txBody>
      </p:sp>
      <p:sp>
        <p:nvSpPr>
          <p:cNvPr id="76805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BFE91896-79AE-6D44-B79E-FFE39D43583F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10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909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43A91D0A-3B91-DC4F-A1E8-C238581F3566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10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909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8909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11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11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12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12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13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13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14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14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/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15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15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/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BFE91896-79AE-6D44-B79E-FFE39D43583F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16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909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43A91D0A-3B91-DC4F-A1E8-C238581F3566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16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909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8909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17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17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18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18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19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19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2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2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/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20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20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21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21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22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22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23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23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24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24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25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25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26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26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BFE91896-79AE-6D44-B79E-FFE39D43583F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27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909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43A91D0A-3B91-DC4F-A1E8-C238581F3566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27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909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8909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28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28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29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29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BFE91896-79AE-6D44-B79E-FFE39D43583F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3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909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43A91D0A-3B91-DC4F-A1E8-C238581F3566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3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909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8909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30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30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31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31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BFE91896-79AE-6D44-B79E-FFE39D43583F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32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909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43A91D0A-3B91-DC4F-A1E8-C238581F3566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32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909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8909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33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33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34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34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35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35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36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36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37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37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38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38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39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39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4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4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/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40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40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41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41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42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42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BFE91896-79AE-6D44-B79E-FFE39D43583F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43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909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43A91D0A-3B91-DC4F-A1E8-C238581F3566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43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909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8909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44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44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45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45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46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46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47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47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48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48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49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49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5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5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/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BFE91896-79AE-6D44-B79E-FFE39D43583F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50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909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43A91D0A-3B91-DC4F-A1E8-C238581F3566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50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909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8909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51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51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52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52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53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53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54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54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55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55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56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56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BFE91896-79AE-6D44-B79E-FFE39D43583F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57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909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43A91D0A-3B91-DC4F-A1E8-C238581F3566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57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909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8909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58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58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9C44F964-293B-5045-98EB-16073597421F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59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680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9EAB90CA-46D2-8348-B8DE-FC9C498A383A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59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6804" name="Text Box 2"/>
          <p:cNvSpPr txBox="1">
            <a:spLocks noChangeArrowheads="1"/>
          </p:cNvSpPr>
          <p:nvPr/>
        </p:nvSpPr>
        <p:spPr bwMode="auto">
          <a:xfrm>
            <a:off x="1103313" y="763588"/>
            <a:ext cx="5565775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6805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6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6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/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7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7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/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8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8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/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9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9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/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3" y="2347913"/>
            <a:ext cx="9486900" cy="1620837"/>
          </a:xfrm>
        </p:spPr>
        <p:txBody>
          <a:bodyPr/>
          <a:lstStyle/>
          <a:p>
            <a:r>
              <a:rPr lang="de-DE" smtClean="0"/>
              <a:t>Cliquez et modifiez le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813" y="4283075"/>
            <a:ext cx="781208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Cliquez pour modifier le style des sous-titres du masque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709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A4E46880-F876-F24C-87A3-0B611A853AD7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3"/>
            <a:ext cx="4941276" cy="4989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099177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DB52CBA8-4DAA-934C-B897-38BF91C92BC0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3213"/>
            <a:ext cx="1004411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Cliquez et modifiez le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800" y="1692275"/>
            <a:ext cx="4930775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800" y="2397125"/>
            <a:ext cx="4930775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68963" y="1692275"/>
            <a:ext cx="493395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68963" y="2397125"/>
            <a:ext cx="4933950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236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9BB6AF12-82B5-1B4F-BA90-8927CA7D987A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374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77729A80-2E38-0E4F-852A-303939E068E1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6552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37E28136-41B2-504F-BCF9-E1F6A5010007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1625"/>
            <a:ext cx="3670300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Cliquez et modifiez le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4038" y="301625"/>
            <a:ext cx="623887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8800" y="1581150"/>
            <a:ext cx="3670300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7424046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9C44C206-59F0-284F-B8BC-50BA2234BD16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575" y="5291138"/>
            <a:ext cx="66960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Cliquez et modifiez le titre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87575" y="674688"/>
            <a:ext cx="66960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smtClean="0"/>
              <a:t>Faire glisser l'image vers l'espace réservé ou cliquer sur l'icône pour l'ajouter</a:t>
            </a:r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87575" y="5916613"/>
            <a:ext cx="66960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7825492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DD4D10AF-48A3-5040-9F0A-861BE9C5BFC6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0931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A9FA168F-C0DF-AA41-8802-9A708460BE87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83550" y="301625"/>
            <a:ext cx="2508250" cy="6448425"/>
          </a:xfrm>
        </p:spPr>
        <p:txBody>
          <a:bodyPr vert="eaVert"/>
          <a:lstStyle/>
          <a:p>
            <a:r>
              <a:rPr lang="de-DE" smtClean="0"/>
              <a:t>Cliquez et modifiez le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13" y="301625"/>
            <a:ext cx="7373937" cy="6448425"/>
          </a:xfrm>
        </p:spPr>
        <p:txBody>
          <a:bodyPr vert="eaVert"/>
          <a:lstStyle/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686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3" y="2347913"/>
            <a:ext cx="9486900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813" y="4283075"/>
            <a:ext cx="781208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5282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473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A457F478-846E-F049-B279-F7497A921DFF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3861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063" y="4857750"/>
            <a:ext cx="948690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063" y="3203575"/>
            <a:ext cx="948690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5674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213" y="1358900"/>
            <a:ext cx="4940300" cy="4859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9913" y="1358900"/>
            <a:ext cx="4941887" cy="4859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582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3892150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240139"/>
      </p:ext>
    </p:extLst>
  </p:cSld>
  <p:clrMapOvr>
    <a:masterClrMapping/>
  </p:clrMapOvr>
  <p:transition xmlns:p14="http://schemas.microsoft.com/office/powerpoint/2010/main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347389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897269"/>
      </p:ext>
    </p:extLst>
  </p:cSld>
  <p:clrMapOvr>
    <a:masterClrMapping/>
  </p:clrMapOvr>
  <p:transition xmlns:p14="http://schemas.microsoft.com/office/powerpoint/2010/main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136071"/>
      </p:ext>
    </p:extLst>
  </p:cSld>
  <p:clrMapOvr>
    <a:masterClrMapping/>
  </p:clrMapOvr>
  <p:transition xmlns:p14="http://schemas.microsoft.com/office/powerpoint/2010/main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347389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3892150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918902"/>
      </p:ext>
    </p:extLst>
  </p:cSld>
  <p:clrMapOvr>
    <a:masterClrMapping/>
  </p:clrMapOvr>
  <p:transition xmlns:p14="http://schemas.microsoft.com/office/powerpoint/2010/main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7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347389"/>
            <a:ext cx="4941276" cy="49831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342408"/>
      </p:ext>
    </p:extLst>
  </p:cSld>
  <p:clrMapOvr>
    <a:masterClrMapping/>
  </p:clrMapOvr>
  <p:transition xmlns:p14="http://schemas.microsoft.com/office/powerpoint/2010/main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347390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3892151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4941276" cy="4989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853069"/>
      </p:ext>
    </p:extLst>
  </p:cSld>
  <p:clrMapOvr>
    <a:masterClrMapping/>
  </p:clrMapOvr>
  <p:transition xmlns:p14="http://schemas.microsoft.com/office/powerpoint/2010/main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2" y="274637"/>
            <a:ext cx="10044113" cy="58102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800" y="1341437"/>
            <a:ext cx="4930775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800" y="2046287"/>
            <a:ext cx="4930775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68963" y="1341437"/>
            <a:ext cx="493395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68963" y="2046287"/>
            <a:ext cx="4933950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4869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04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063" y="4857750"/>
            <a:ext cx="948690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Cliquez et modifiez le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063" y="3203575"/>
            <a:ext cx="948690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4371802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0398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1625"/>
            <a:ext cx="3670300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4038" y="301625"/>
            <a:ext cx="623887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8800" y="1581150"/>
            <a:ext cx="3670300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43952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575" y="5291138"/>
            <a:ext cx="66960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87575" y="674688"/>
            <a:ext cx="66960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87575" y="5916613"/>
            <a:ext cx="66960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62983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780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83550" y="263525"/>
            <a:ext cx="2508250" cy="59547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13" y="263525"/>
            <a:ext cx="7373937" cy="59547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2386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3" y="2347913"/>
            <a:ext cx="9486900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813" y="4283075"/>
            <a:ext cx="781208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009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6FC30F5D-1E17-2549-BFA0-8B569D40B974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72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063" y="4857750"/>
            <a:ext cx="948690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063" y="3203575"/>
            <a:ext cx="948690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87611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DE213596-A12B-1C47-AC63-9EAD7C239E9A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213" y="1768475"/>
            <a:ext cx="49403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9913" y="1768475"/>
            <a:ext cx="4941887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094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E1B3E34A-19F8-EE4A-ACCD-660B1C0822DE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7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129022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10E9E3A6-0044-384E-B61A-07C87190A5C7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213" y="1768475"/>
            <a:ext cx="49403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9913" y="1768475"/>
            <a:ext cx="4941887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6881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C04D6C1E-86FA-7543-B9F9-BF769FD9D0FD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951721"/>
      </p:ext>
    </p:extLst>
  </p:cSld>
  <p:clrMapOvr>
    <a:masterClrMapping/>
  </p:clrMapOvr>
  <p:transition xmlns:p14="http://schemas.microsoft.com/office/powerpoint/2010/main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928FEC02-74A2-A647-A68F-339D97059CB6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86808"/>
      </p:ext>
    </p:extLst>
  </p:cSld>
  <p:clrMapOvr>
    <a:masterClrMapping/>
  </p:clrMapOvr>
  <p:transition xmlns:p14="http://schemas.microsoft.com/office/powerpoint/2010/main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DBF3F371-3F64-784F-92BD-A4637D019D6A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7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538973"/>
      </p:ext>
    </p:extLst>
  </p:cSld>
  <p:clrMapOvr>
    <a:masterClrMapping/>
  </p:clrMapOvr>
  <p:transition xmlns:p14="http://schemas.microsoft.com/office/powerpoint/2010/main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AEB57068-F055-824A-A664-C8FD7DBBAC1E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7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49831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457356"/>
      </p:ext>
    </p:extLst>
  </p:cSld>
  <p:clrMapOvr>
    <a:masterClrMapping/>
  </p:clrMapOvr>
  <p:transition xmlns:p14="http://schemas.microsoft.com/office/powerpoint/2010/main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8D520CB6-828E-994B-BABD-5EDEC1BEF7E7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3"/>
            <a:ext cx="4941276" cy="4989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822805"/>
      </p:ext>
    </p:extLst>
  </p:cSld>
  <p:clrMapOvr>
    <a:masterClrMapping/>
  </p:clrMapOvr>
  <p:transition xmlns:p14="http://schemas.microsoft.com/office/powerpoint/2010/main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B88CEAE5-1F92-D241-9B70-152F9E7D9AE8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3213"/>
            <a:ext cx="1004411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800" y="1692275"/>
            <a:ext cx="4930775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800" y="2397125"/>
            <a:ext cx="4930775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68963" y="1692275"/>
            <a:ext cx="493395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68963" y="2397125"/>
            <a:ext cx="4933950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754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1F0F2A63-6FFC-914A-B278-0A49C3B829CB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87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85098182-0222-0747-9681-BB3A0A8EE1F3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22130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A4FEB154-B2AA-4247-950E-3166E9829861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1625"/>
            <a:ext cx="3670300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4038" y="301625"/>
            <a:ext cx="623887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8800" y="1581150"/>
            <a:ext cx="3670300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206025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D3F56C2F-50E0-284E-8B0C-B4E10CE8C639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575" y="5291138"/>
            <a:ext cx="66960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87575" y="674688"/>
            <a:ext cx="66960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87575" y="5916613"/>
            <a:ext cx="66960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0389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56438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02D145AF-93AF-DB4D-BD5B-6BBFD3933682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 lang="fr-FR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7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216279"/>
      </p:ext>
    </p:extLst>
  </p:cSld>
  <p:clrMapOvr>
    <a:masterClrMapping/>
  </p:clrMapOvr>
  <p:transition xmlns:p14="http://schemas.microsoft.com/office/powerpoint/2010/main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F2A56079-4353-2F4F-BEFC-B397EE02DF4D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6305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D95A54C9-79BA-3345-8F7E-13C41601ED66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83550" y="301625"/>
            <a:ext cx="2508250" cy="64484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13" y="301625"/>
            <a:ext cx="7373937" cy="64484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33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7485C7A5-3BE7-184E-9BB5-A164373026BD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  <p:sp>
        <p:nvSpPr>
          <p:cNvPr id="13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626655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2312924D-9E3B-614D-9174-8409CC7A0BF8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919909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B3D85C07-8D9B-B04B-B6E1-9C4B1EEDDF2A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7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154335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6A19FDD6-DB08-034B-A605-CED9EF14E52E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 lang="fr-FR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  <p:sp>
        <p:nvSpPr>
          <p:cNvPr id="17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49831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37768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20" Type="http://schemas.openxmlformats.org/officeDocument/2006/relationships/image" Target="../media/image4.jpeg"/><Relationship Id="rId10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4.xml"/><Relationship Id="rId18" Type="http://schemas.openxmlformats.org/officeDocument/2006/relationships/theme" Target="../theme/theme2.xml"/><Relationship Id="rId19" Type="http://schemas.openxmlformats.org/officeDocument/2006/relationships/image" Target="../media/image3.jpe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20" Type="http://schemas.openxmlformats.org/officeDocument/2006/relationships/image" Target="../media/image5.jpeg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1.xml"/><Relationship Id="rId18" Type="http://schemas.openxmlformats.org/officeDocument/2006/relationships/theme" Target="../theme/theme3.xml"/><Relationship Id="rId19" Type="http://schemas.openxmlformats.org/officeDocument/2006/relationships/image" Target="../media/image3.jpeg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61163"/>
            <a:ext cx="11160125" cy="7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027" name="Picture 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160125" cy="677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57213" y="301625"/>
            <a:ext cx="10034587" cy="125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213" y="1768475"/>
            <a:ext cx="10034587" cy="498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88" r:id="rId2"/>
    <p:sldLayoutId id="2147483766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  <p:sldLayoutId id="2147483802" r:id="rId17"/>
  </p:sldLayoutIdLst>
  <p:txStyles>
    <p:titleStyle>
      <a:lvl1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4400">
          <a:solidFill>
            <a:srgbClr val="000000"/>
          </a:solidFill>
          <a:latin typeface="+mj-lt"/>
          <a:ea typeface="ＭＳ Ｐゴシック" charset="0"/>
          <a:cs typeface="+mj-cs"/>
        </a:defRPr>
      </a:lvl1pPr>
      <a:lvl2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4400">
          <a:solidFill>
            <a:srgbClr val="000000"/>
          </a:solidFill>
          <a:latin typeface="Arial" charset="0"/>
          <a:ea typeface="ＭＳ Ｐゴシック" charset="0"/>
          <a:cs typeface="MS Gothic" charset="0"/>
        </a:defRPr>
      </a:lvl2pPr>
      <a:lvl3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4400">
          <a:solidFill>
            <a:srgbClr val="000000"/>
          </a:solidFill>
          <a:latin typeface="Arial" charset="0"/>
          <a:ea typeface="ＭＳ Ｐゴシック" charset="0"/>
          <a:cs typeface="MS Gothic" charset="0"/>
        </a:defRPr>
      </a:lvl3pPr>
      <a:lvl4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4400">
          <a:solidFill>
            <a:srgbClr val="000000"/>
          </a:solidFill>
          <a:latin typeface="Arial" charset="0"/>
          <a:ea typeface="ＭＳ Ｐゴシック" charset="0"/>
          <a:cs typeface="MS Gothic" charset="0"/>
        </a:defRPr>
      </a:lvl4pPr>
      <a:lvl5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4400">
          <a:solidFill>
            <a:srgbClr val="000000"/>
          </a:solidFill>
          <a:latin typeface="Arial" charset="0"/>
          <a:ea typeface="ＭＳ Ｐゴシック" charset="0"/>
          <a:cs typeface="MS Gothic" charset="0"/>
        </a:defRPr>
      </a:lvl5pPr>
      <a:lvl6pPr marL="457200"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6pPr>
      <a:lvl7pPr marL="914400"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7pPr>
      <a:lvl8pPr marL="1371600"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8pPr>
      <a:lvl9pPr marL="1828800"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9pPr>
    </p:titleStyle>
    <p:bodyStyle>
      <a:lvl1pPr marL="423863" indent="-319088" algn="l" defTabSz="457200" rtl="0" eaLnBrk="1" fontAlgn="base" hangingPunct="1">
        <a:lnSpc>
          <a:spcPct val="70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charset="0"/>
        <a:buChar char=""/>
        <a:defRPr sz="3200">
          <a:solidFill>
            <a:srgbClr val="000000"/>
          </a:solidFill>
          <a:latin typeface="+mn-lt"/>
          <a:ea typeface="ＭＳ Ｐゴシック" charset="0"/>
          <a:cs typeface="+mn-cs"/>
        </a:defRPr>
      </a:lvl1pPr>
      <a:lvl2pPr marL="855663" indent="-285750" algn="l" defTabSz="457200" rtl="0" eaLnBrk="1" fontAlgn="base" hangingPunct="1">
        <a:lnSpc>
          <a:spcPct val="70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charset="0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87463" indent="-212725" algn="l" defTabSz="457200" rtl="0" eaLnBrk="1" fontAlgn="base" hangingPunct="1">
        <a:lnSpc>
          <a:spcPct val="70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charset="0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19263" indent="-207963" algn="l" defTabSz="457200" rtl="0" eaLnBrk="1" fontAlgn="base" hangingPunct="1">
        <a:lnSpc>
          <a:spcPct val="70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charset="0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10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0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082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654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26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798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61163"/>
            <a:ext cx="11160125" cy="7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7213" y="263525"/>
            <a:ext cx="10034587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213" y="1358900"/>
            <a:ext cx="10034587" cy="485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2"/>
            <a:r>
              <a:rPr lang="en-GB"/>
              <a:t>Fourth Outline Level</a:t>
            </a:r>
          </a:p>
          <a:p>
            <a:pPr lvl="2"/>
            <a:r>
              <a:rPr lang="en-GB"/>
              <a:t>Fifth Outline Level</a:t>
            </a:r>
          </a:p>
          <a:p>
            <a:pPr lvl="2"/>
            <a:r>
              <a:rPr lang="en-GB"/>
              <a:t>Sixth Outline Level</a:t>
            </a:r>
          </a:p>
          <a:p>
            <a:pPr lvl="2"/>
            <a:r>
              <a:rPr lang="en-GB"/>
              <a:t>Seventh Outline Level</a:t>
            </a:r>
          </a:p>
          <a:p>
            <a:pPr lvl="2"/>
            <a:r>
              <a:rPr lang="en-GB"/>
              <a:t>Eighth Outline Level</a:t>
            </a:r>
          </a:p>
          <a:p>
            <a:pPr lvl="2"/>
            <a:r>
              <a:rPr lang="en-GB"/>
              <a:t>Ninth Outline Level</a:t>
            </a:r>
          </a:p>
        </p:txBody>
      </p:sp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97D83DCE-9E07-A248-9F34-A30DE7E86EB3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pic>
        <p:nvPicPr>
          <p:cNvPr id="19462" name="Picture 5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5988"/>
            <a:ext cx="11160125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txStyles>
    <p:titleStyle>
      <a:lvl1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3500">
          <a:solidFill>
            <a:srgbClr val="FFA300"/>
          </a:solidFill>
          <a:latin typeface="+mj-lt"/>
          <a:ea typeface="ＭＳ Ｐゴシック" charset="0"/>
          <a:cs typeface="+mj-cs"/>
        </a:defRPr>
      </a:lvl1pPr>
      <a:lvl2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3500">
          <a:solidFill>
            <a:srgbClr val="FFA300"/>
          </a:solidFill>
          <a:latin typeface="Arial" charset="0"/>
          <a:ea typeface="ＭＳ Ｐゴシック" charset="0"/>
          <a:cs typeface="MS Gothic" charset="0"/>
        </a:defRPr>
      </a:lvl2pPr>
      <a:lvl3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3500">
          <a:solidFill>
            <a:srgbClr val="FFA300"/>
          </a:solidFill>
          <a:latin typeface="Arial" charset="0"/>
          <a:ea typeface="ＭＳ Ｐゴシック" charset="0"/>
          <a:cs typeface="MS Gothic" charset="0"/>
        </a:defRPr>
      </a:lvl3pPr>
      <a:lvl4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3500">
          <a:solidFill>
            <a:srgbClr val="FFA300"/>
          </a:solidFill>
          <a:latin typeface="Arial" charset="0"/>
          <a:ea typeface="ＭＳ Ｐゴシック" charset="0"/>
          <a:cs typeface="MS Gothic" charset="0"/>
        </a:defRPr>
      </a:lvl4pPr>
      <a:lvl5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3500">
          <a:solidFill>
            <a:srgbClr val="FFA300"/>
          </a:solidFill>
          <a:latin typeface="Arial" charset="0"/>
          <a:ea typeface="ＭＳ Ｐゴシック" charset="0"/>
          <a:cs typeface="MS Gothic" charset="0"/>
        </a:defRPr>
      </a:lvl5pPr>
      <a:lvl6pPr marL="457200"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6pPr>
      <a:lvl7pPr marL="914400"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7pPr>
      <a:lvl8pPr marL="1371600"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8pPr>
      <a:lvl9pPr marL="1828800"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9pPr>
    </p:titleStyle>
    <p:bodyStyle>
      <a:lvl1pPr marL="258763" indent="-255588" algn="l" defTabSz="457200" rtl="0" eaLnBrk="0" fontAlgn="base" hangingPunct="0">
        <a:lnSpc>
          <a:spcPct val="67000"/>
        </a:lnSpc>
        <a:spcBef>
          <a:spcPct val="0"/>
        </a:spcBef>
        <a:spcAft>
          <a:spcPts val="1425"/>
        </a:spcAft>
        <a:buClr>
          <a:srgbClr val="000000"/>
        </a:buClr>
        <a:buSzPct val="70000"/>
        <a:buFont typeface="Symbol" charset="0"/>
        <a:buChar char="•"/>
        <a:defRPr sz="2600" b="1" i="1">
          <a:solidFill>
            <a:srgbClr val="333333"/>
          </a:solidFill>
          <a:latin typeface="+mn-lt"/>
          <a:ea typeface="ＭＳ Ｐゴシック" charset="0"/>
          <a:cs typeface="+mn-cs"/>
        </a:defRPr>
      </a:lvl1pPr>
      <a:lvl2pPr marL="261938" indent="-261938" algn="l" defTabSz="457200" rtl="0" eaLnBrk="0" fontAlgn="base" hangingPunct="0">
        <a:lnSpc>
          <a:spcPct val="74000"/>
        </a:lnSpc>
        <a:spcBef>
          <a:spcPct val="0"/>
        </a:spcBef>
        <a:spcAft>
          <a:spcPts val="1425"/>
        </a:spcAft>
        <a:buClr>
          <a:srgbClr val="FFA300"/>
        </a:buClr>
        <a:buSzPct val="120000"/>
        <a:buFont typeface="Segoe UI" charset="0"/>
        <a:buChar char="»"/>
        <a:defRPr sz="2200" b="1" i="1">
          <a:solidFill>
            <a:srgbClr val="4C4C4C"/>
          </a:solidFill>
          <a:latin typeface="+mn-lt"/>
          <a:ea typeface="+mn-ea"/>
          <a:cs typeface="+mn-cs"/>
        </a:defRPr>
      </a:lvl2pPr>
      <a:lvl3pPr marL="1287463" indent="-212725" algn="l" defTabSz="457200" rtl="0" eaLnBrk="0" fontAlgn="base" hangingPunct="0">
        <a:lnSpc>
          <a:spcPct val="70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charset="0"/>
        <a:buChar char=""/>
        <a:defRPr sz="2200" b="1" i="1">
          <a:solidFill>
            <a:srgbClr val="4C4C4C"/>
          </a:solidFill>
          <a:latin typeface="+mn-lt"/>
          <a:ea typeface="+mn-ea"/>
          <a:cs typeface="+mn-cs"/>
        </a:defRPr>
      </a:lvl3pPr>
      <a:lvl4pPr marL="4772025" indent="-3695700" algn="l" defTabSz="457200" rtl="0" eaLnBrk="0" fontAlgn="base" hangingPunct="0">
        <a:lnSpc>
          <a:spcPct val="70000"/>
        </a:lnSpc>
        <a:spcBef>
          <a:spcPct val="0"/>
        </a:spcBef>
        <a:spcAft>
          <a:spcPts val="850"/>
        </a:spcAft>
        <a:buClr>
          <a:srgbClr val="4C4C4C"/>
        </a:buClr>
        <a:buSzPct val="45000"/>
        <a:buFont typeface="Times New Roman" charset="0"/>
        <a:buChar char=""/>
        <a:defRPr sz="2200" i="1" baseline="20000">
          <a:solidFill>
            <a:srgbClr val="4C4C4C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charset="0"/>
          <a:cs typeface="Symbol" charset="2"/>
        </a:defRPr>
      </a:lvl4pPr>
      <a:lvl5pPr marL="2057400" indent="-228600" algn="l" defTabSz="457200" rtl="0" eaLnBrk="0" fontAlgn="base" hangingPunct="0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5pPr>
      <a:lvl6pPr marL="457200" algn="l" defTabSz="457200" rtl="0" fontAlgn="base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6pPr>
      <a:lvl7pPr marL="914400" algn="l" defTabSz="457200" rtl="0" fontAlgn="base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7pPr>
      <a:lvl8pPr marL="1371600" algn="l" defTabSz="457200" rtl="0" fontAlgn="base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8pPr>
      <a:lvl9pPr marL="1828800" algn="l" defTabSz="457200" rtl="0" fontAlgn="base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1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61163"/>
            <a:ext cx="11160125" cy="7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6323" name="Picture 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160125" cy="678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56324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57213" y="301625"/>
            <a:ext cx="10034587" cy="125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56325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213" y="1768475"/>
            <a:ext cx="10034587" cy="498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818" r:id="rId2"/>
    <p:sldLayoutId id="2147483787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  <p:sldLayoutId id="2147483832" r:id="rId17"/>
  </p:sldLayoutIdLst>
  <p:txStyles>
    <p:titleStyle>
      <a:lvl1pPr algn="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4400">
          <a:solidFill>
            <a:srgbClr val="FFFFFF"/>
          </a:solidFill>
          <a:latin typeface="+mj-lt"/>
          <a:ea typeface="ＭＳ Ｐゴシック" charset="0"/>
          <a:cs typeface="+mj-cs"/>
        </a:defRPr>
      </a:lvl1pPr>
      <a:lvl2pPr algn="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4400">
          <a:solidFill>
            <a:srgbClr val="FFFFFF"/>
          </a:solidFill>
          <a:latin typeface="Arial" charset="0"/>
          <a:ea typeface="ＭＳ Ｐゴシック" charset="0"/>
          <a:cs typeface="MS Gothic" charset="0"/>
        </a:defRPr>
      </a:lvl2pPr>
      <a:lvl3pPr algn="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4400">
          <a:solidFill>
            <a:srgbClr val="FFFFFF"/>
          </a:solidFill>
          <a:latin typeface="Arial" charset="0"/>
          <a:ea typeface="ＭＳ Ｐゴシック" charset="0"/>
          <a:cs typeface="MS Gothic" charset="0"/>
        </a:defRPr>
      </a:lvl3pPr>
      <a:lvl4pPr algn="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4400">
          <a:solidFill>
            <a:srgbClr val="FFFFFF"/>
          </a:solidFill>
          <a:latin typeface="Arial" charset="0"/>
          <a:ea typeface="ＭＳ Ｐゴシック" charset="0"/>
          <a:cs typeface="MS Gothic" charset="0"/>
        </a:defRPr>
      </a:lvl4pPr>
      <a:lvl5pPr algn="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4400">
          <a:solidFill>
            <a:srgbClr val="FFFFFF"/>
          </a:solidFill>
          <a:latin typeface="Arial" charset="0"/>
          <a:ea typeface="ＭＳ Ｐゴシック" charset="0"/>
          <a:cs typeface="MS Gothic" charset="0"/>
        </a:defRPr>
      </a:lvl5pPr>
      <a:lvl6pPr marL="457200" algn="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FFFFFF"/>
          </a:solidFill>
          <a:latin typeface="Arial" charset="0"/>
          <a:ea typeface="MS Gothic" charset="0"/>
          <a:cs typeface="MS Gothic" charset="0"/>
        </a:defRPr>
      </a:lvl6pPr>
      <a:lvl7pPr marL="914400" algn="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FFFFFF"/>
          </a:solidFill>
          <a:latin typeface="Arial" charset="0"/>
          <a:ea typeface="MS Gothic" charset="0"/>
          <a:cs typeface="MS Gothic" charset="0"/>
        </a:defRPr>
      </a:lvl7pPr>
      <a:lvl8pPr marL="1371600" algn="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FFFFFF"/>
          </a:solidFill>
          <a:latin typeface="Arial" charset="0"/>
          <a:ea typeface="MS Gothic" charset="0"/>
          <a:cs typeface="MS Gothic" charset="0"/>
        </a:defRPr>
      </a:lvl8pPr>
      <a:lvl9pPr marL="1828800" algn="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FFFFFF"/>
          </a:solidFill>
          <a:latin typeface="Arial" charset="0"/>
          <a:ea typeface="MS Gothic" charset="0"/>
          <a:cs typeface="MS Gothic" charset="0"/>
        </a:defRPr>
      </a:lvl9pPr>
    </p:titleStyle>
    <p:bodyStyle>
      <a:lvl1pPr marL="423863" indent="-319088" algn="l" defTabSz="457200" rtl="0" eaLnBrk="0" fontAlgn="base" hangingPunct="0">
        <a:lnSpc>
          <a:spcPct val="70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charset="0"/>
        <a:buChar char=""/>
        <a:defRPr sz="3200">
          <a:solidFill>
            <a:srgbClr val="000000"/>
          </a:solidFill>
          <a:latin typeface="+mn-lt"/>
          <a:ea typeface="ＭＳ Ｐゴシック" charset="0"/>
          <a:cs typeface="+mn-cs"/>
        </a:defRPr>
      </a:lvl1pPr>
      <a:lvl2pPr marL="855663" indent="-285750" algn="l" defTabSz="457200" rtl="0" eaLnBrk="0" fontAlgn="base" hangingPunct="0">
        <a:lnSpc>
          <a:spcPct val="70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charset="0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87463" indent="-212725" algn="l" defTabSz="457200" rtl="0" eaLnBrk="0" fontAlgn="base" hangingPunct="0">
        <a:lnSpc>
          <a:spcPct val="70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charset="0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19263" indent="-207963" algn="l" defTabSz="457200" rtl="0" eaLnBrk="0" fontAlgn="base" hangingPunct="0">
        <a:lnSpc>
          <a:spcPct val="70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charset="0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10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0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082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654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26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798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cp.org/jcr/1.0" TargetMode="External"/><Relationship Id="rId4" Type="http://schemas.openxmlformats.org/officeDocument/2006/relationships/hyperlink" Target="http://www.jcp.org/jcr/nt/1.0" TargetMode="External"/><Relationship Id="rId5" Type="http://schemas.openxmlformats.org/officeDocument/2006/relationships/hyperlink" Target="http://www.jcp.org/jcr/mix/1.0" TargetMode="External"/><Relationship Id="rId6" Type="http://schemas.openxmlformats.org/officeDocument/2006/relationships/hyperlink" Target="http://www.jcp.org/jcr/sv/1.0" TargetMode="External"/><Relationship Id="rId7" Type="http://schemas.openxmlformats.org/officeDocument/2006/relationships/hyperlink" Target="http://mycorp.com/myapp" TargetMode="External"/><Relationship Id="rId8" Type="http://schemas.openxmlformats.org/officeDocument/2006/relationships/hyperlink" Target="http://mycorp.com/mynt" TargetMode="External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557213" y="255588"/>
            <a:ext cx="10044112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6000"/>
              </a:lnSpc>
            </a:pPr>
            <a:r>
              <a:rPr lang="en-GB" sz="4800" dirty="0" smtClean="0">
                <a:solidFill>
                  <a:srgbClr val="FFFFFF"/>
                </a:solidFill>
              </a:rPr>
              <a:t>JCR for Developers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1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6000"/>
              </a:lnSpc>
              <a:spcBef>
                <a:spcPts val="2700"/>
              </a:spcBef>
            </a:pPr>
            <a:r>
              <a:rPr lang="en-GB" sz="4800" dirty="0">
                <a:solidFill>
                  <a:srgbClr val="FFFFFF"/>
                </a:solidFill>
              </a:rPr>
              <a:t>JCR </a:t>
            </a:r>
            <a:r>
              <a:rPr lang="en-GB" sz="4800" dirty="0" smtClean="0">
                <a:solidFill>
                  <a:srgbClr val="FFFFFF"/>
                </a:solidFill>
              </a:rPr>
              <a:t>Specification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564395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Spec Level 1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Level 1 includes :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access methods to the current repository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read method to access items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XML export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XPath</a:t>
            </a:r>
            <a:r>
              <a:rPr lang="en-GB" sz="2000" b="1" dirty="0">
                <a:solidFill>
                  <a:srgbClr val="4C4C4C"/>
                </a:solidFill>
              </a:rPr>
              <a:t> query possibility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nodeType</a:t>
            </a:r>
            <a:r>
              <a:rPr lang="en-GB" sz="2000" b="1" dirty="0">
                <a:solidFill>
                  <a:srgbClr val="4C4C4C"/>
                </a:solidFill>
              </a:rPr>
              <a:t> management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Namespace management</a:t>
            </a:r>
          </a:p>
        </p:txBody>
      </p: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4723726" y="2339677"/>
            <a:ext cx="6184928" cy="3871462"/>
            <a:chOff x="0" y="0"/>
            <a:chExt cx="3872" cy="2872"/>
          </a:xfrm>
        </p:grpSpPr>
        <p:pic>
          <p:nvPicPr>
            <p:cNvPr id="10" name="Picture 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" y="96"/>
              <a:ext cx="3616" cy="2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7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872" cy="2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61924266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Spec Level 2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Level 2 includes :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write methods to repository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XML import format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Possibility to modify a node </a:t>
            </a:r>
            <a:r>
              <a:rPr lang="en-GB" sz="2000" b="1" dirty="0" smtClean="0">
                <a:solidFill>
                  <a:srgbClr val="4C4C4C"/>
                </a:solidFill>
              </a:rPr>
              <a:t>path</a:t>
            </a:r>
            <a:br>
              <a:rPr lang="en-GB" sz="2000" b="1" dirty="0" smtClean="0">
                <a:solidFill>
                  <a:srgbClr val="4C4C4C"/>
                </a:solidFill>
              </a:rPr>
            </a:br>
            <a:r>
              <a:rPr lang="en-GB" sz="2000" b="1" dirty="0" smtClean="0">
                <a:solidFill>
                  <a:srgbClr val="4C4C4C"/>
                </a:solidFill>
              </a:rPr>
              <a:t> </a:t>
            </a:r>
            <a:r>
              <a:rPr lang="en-GB" sz="2000" b="1" dirty="0">
                <a:solidFill>
                  <a:srgbClr val="4C4C4C"/>
                </a:solidFill>
              </a:rPr>
              <a:t>(copy, move, clone, update)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Referential integrity</a:t>
            </a:r>
          </a:p>
        </p:txBody>
      </p:sp>
      <p:grpSp>
        <p:nvGrpSpPr>
          <p:cNvPr id="8" name="Group 9"/>
          <p:cNvGrpSpPr>
            <a:grpSpLocks/>
          </p:cNvGrpSpPr>
          <p:nvPr/>
        </p:nvGrpSpPr>
        <p:grpSpPr bwMode="auto">
          <a:xfrm>
            <a:off x="5569164" y="2790583"/>
            <a:ext cx="5372990" cy="3318432"/>
            <a:chOff x="0" y="0"/>
            <a:chExt cx="3944" cy="2697"/>
          </a:xfrm>
        </p:grpSpPr>
        <p:pic>
          <p:nvPicPr>
            <p:cNvPr id="12" name="Picture 7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" y="96"/>
              <a:ext cx="3688" cy="2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8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944" cy="2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40018255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Spec Level 2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Optional features include :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versioning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locking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observation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possibility to make JCR-SQL queries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transactions</a:t>
            </a:r>
          </a:p>
        </p:txBody>
      </p:sp>
      <p:grpSp>
        <p:nvGrpSpPr>
          <p:cNvPr id="7" name="Group 8"/>
          <p:cNvGrpSpPr>
            <a:grpSpLocks/>
          </p:cNvGrpSpPr>
          <p:nvPr/>
        </p:nvGrpSpPr>
        <p:grpSpPr bwMode="auto">
          <a:xfrm>
            <a:off x="5536468" y="1657372"/>
            <a:ext cx="5187714" cy="3327044"/>
            <a:chOff x="0" y="0"/>
            <a:chExt cx="3808" cy="2704"/>
          </a:xfrm>
        </p:grpSpPr>
        <p:pic>
          <p:nvPicPr>
            <p:cNvPr id="9" name="Picture 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" y="96"/>
              <a:ext cx="3552" cy="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7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808" cy="27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0000900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eXo Features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Proprietary eXo extensions are :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Possibility to configure the JCR from XML configuration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NodeType</a:t>
            </a:r>
            <a:r>
              <a:rPr lang="en-GB" sz="2000" b="1" dirty="0">
                <a:solidFill>
                  <a:srgbClr val="4C4C4C"/>
                </a:solidFill>
              </a:rPr>
              <a:t> Storing extension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Security management thru JAAS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Advanced access management</a:t>
            </a:r>
          </a:p>
        </p:txBody>
      </p:sp>
    </p:spTree>
    <p:extLst>
      <p:ext uri="{BB962C8B-B14F-4D97-AF65-F5344CB8AC3E}">
        <p14:creationId xmlns:p14="http://schemas.microsoft.com/office/powerpoint/2010/main" val="1071834234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eXo Features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Security is natively linked to the organizational service: each node can be associated to a membership or a group, or a full set of permissions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Read, Write, Modify, Delete 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Different ways to access the API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WebDAV, JCR RMI, REST API, CMIS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XML Configuration XML for JCR by plugins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Repository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Workspace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NameSpace</a:t>
            </a:r>
            <a:endParaRPr lang="en-GB" sz="2000" b="1" dirty="0">
              <a:solidFill>
                <a:srgbClr val="4C4C4C"/>
              </a:solidFill>
            </a:endParaRP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NodeType</a:t>
            </a:r>
            <a:endParaRPr lang="en-GB" sz="2000" b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63527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1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6000"/>
              </a:lnSpc>
              <a:spcBef>
                <a:spcPts val="2700"/>
              </a:spcBef>
            </a:pPr>
            <a:r>
              <a:rPr lang="en-GB" sz="4800" dirty="0" smtClean="0">
                <a:solidFill>
                  <a:srgbClr val="FFFFFF"/>
                </a:solidFill>
              </a:rPr>
              <a:t>JCR Key Features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119757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Features Introduction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Example  </a:t>
            </a:r>
            <a:r>
              <a:rPr lang="en-GB" sz="2000" b="1" dirty="0" err="1">
                <a:solidFill>
                  <a:srgbClr val="4C4C4C"/>
                </a:solidFill>
              </a:rPr>
              <a:t>exo:article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3 properties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title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summary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content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many sub-nodes files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  <p:grpSp>
        <p:nvGrpSpPr>
          <p:cNvPr id="6" name="Group 8"/>
          <p:cNvGrpSpPr>
            <a:grpSpLocks/>
          </p:cNvGrpSpPr>
          <p:nvPr/>
        </p:nvGrpSpPr>
        <p:grpSpPr bwMode="auto">
          <a:xfrm>
            <a:off x="3779862" y="1187549"/>
            <a:ext cx="6976440" cy="3964400"/>
            <a:chOff x="0" y="0"/>
            <a:chExt cx="5121" cy="3221"/>
          </a:xfrm>
        </p:grpSpPr>
        <p:pic>
          <p:nvPicPr>
            <p:cNvPr id="7" name="Picture 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" y="126"/>
              <a:ext cx="4814" cy="2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121" cy="3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5239775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</a:t>
            </a:r>
            <a:r>
              <a:rPr lang="en-GB" sz="3600" dirty="0" smtClean="0">
                <a:solidFill>
                  <a:srgbClr val="FFA300"/>
                </a:solidFill>
              </a:rPr>
              <a:t>Namespaces – like XML Namespaces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Prefix is a </a:t>
            </a:r>
            <a:r>
              <a:rPr lang="en-GB" sz="2000" b="1" dirty="0" err="1">
                <a:solidFill>
                  <a:srgbClr val="4C4C4C"/>
                </a:solidFill>
              </a:rPr>
              <a:t>NameSpace</a:t>
            </a:r>
            <a:r>
              <a:rPr lang="en-GB" sz="2000" b="1" dirty="0">
                <a:solidFill>
                  <a:srgbClr val="4C4C4C"/>
                </a:solidFill>
              </a:rPr>
              <a:t> shortcut, which is a URI. URIs are used to avoid collisions risks.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Each repository has a single, persistent namespace registry.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A prefix, delimited by a single ':' (colon) character that indicates the namespace of the item.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NameSpace</a:t>
            </a:r>
            <a:r>
              <a:rPr lang="en-GB" sz="2000" b="1" dirty="0">
                <a:solidFill>
                  <a:srgbClr val="4C4C4C"/>
                </a:solidFill>
              </a:rPr>
              <a:t> referential contains the following reserved names :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jcr</a:t>
            </a:r>
            <a:r>
              <a:rPr lang="en-GB" sz="2000" b="1" dirty="0">
                <a:solidFill>
                  <a:srgbClr val="4C4C4C"/>
                </a:solidFill>
              </a:rPr>
              <a:t>: Used for JCR internal types. Do not use it.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nt</a:t>
            </a:r>
            <a:r>
              <a:rPr lang="en-GB" sz="2000" b="1" dirty="0">
                <a:solidFill>
                  <a:srgbClr val="4C4C4C"/>
                </a:solidFill>
              </a:rPr>
              <a:t>: Used by primary types. Do not use it.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mix: Used for the names of built-in </a:t>
            </a:r>
            <a:r>
              <a:rPr lang="en-GB" sz="2000" b="1" dirty="0" err="1">
                <a:solidFill>
                  <a:srgbClr val="4C4C4C"/>
                </a:solidFill>
              </a:rPr>
              <a:t>mixin</a:t>
            </a:r>
            <a:r>
              <a:rPr lang="en-GB" sz="2000" b="1" dirty="0">
                <a:solidFill>
                  <a:srgbClr val="4C4C4C"/>
                </a:solidFill>
              </a:rPr>
              <a:t> node types. Do not use it.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xml: Used for XML compliance. Do not use it.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“”: Indicates the default namespace</a:t>
            </a:r>
          </a:p>
        </p:txBody>
      </p:sp>
    </p:spTree>
    <p:extLst>
      <p:ext uri="{BB962C8B-B14F-4D97-AF65-F5344CB8AC3E}">
        <p14:creationId xmlns:p14="http://schemas.microsoft.com/office/powerpoint/2010/main" val="3740428581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</a:t>
            </a:r>
            <a:r>
              <a:rPr lang="en-GB" sz="3600" dirty="0" smtClean="0">
                <a:solidFill>
                  <a:srgbClr val="FFA300"/>
                </a:solidFill>
              </a:rPr>
              <a:t>Primary Node Type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Every node must have one and only one «</a:t>
            </a:r>
            <a:r>
              <a:rPr lang="en-GB" sz="2000" b="1" dirty="0">
                <a:solidFill>
                  <a:srgbClr val="4C4C4C"/>
                </a:solidFill>
              </a:rPr>
              <a:t>primary node type»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The primary node defines names, types and others accepted properties for this node.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Each node contains a specific property called </a:t>
            </a:r>
            <a:r>
              <a:rPr lang="en-GB" sz="2000" b="1" dirty="0" err="1">
                <a:solidFill>
                  <a:srgbClr val="4C4C4C"/>
                </a:solidFill>
              </a:rPr>
              <a:t>jcr:primaryType</a:t>
            </a:r>
            <a:r>
              <a:rPr lang="en-GB" sz="2000" b="1" dirty="0">
                <a:solidFill>
                  <a:srgbClr val="4C4C4C"/>
                </a:solidFill>
              </a:rPr>
              <a:t> which contains the name of the primary type of the node.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A primary node always inherits from a </a:t>
            </a:r>
            <a:r>
              <a:rPr lang="en-GB" sz="2000" b="1" dirty="0" err="1">
                <a:solidFill>
                  <a:srgbClr val="4C4C4C"/>
                </a:solidFill>
              </a:rPr>
              <a:t>supertype</a:t>
            </a:r>
            <a:r>
              <a:rPr lang="en-GB" sz="2000" b="1" dirty="0">
                <a:solidFill>
                  <a:srgbClr val="4C4C4C"/>
                </a:solidFill>
              </a:rPr>
              <a:t>. The root node type is </a:t>
            </a:r>
            <a:r>
              <a:rPr lang="en-GB" sz="2000" b="1" dirty="0" err="1">
                <a:solidFill>
                  <a:srgbClr val="4C4C4C"/>
                </a:solidFill>
              </a:rPr>
              <a:t>nt:base</a:t>
            </a:r>
            <a:r>
              <a:rPr lang="en-GB" sz="2000" b="1" dirty="0">
                <a:solidFill>
                  <a:srgbClr val="4C4C4C"/>
                </a:solidFill>
              </a:rPr>
              <a:t>. “</a:t>
            </a:r>
            <a:r>
              <a:rPr lang="en-GB" sz="2000" b="1" dirty="0" err="1">
                <a:solidFill>
                  <a:srgbClr val="4C4C4C"/>
                </a:solidFill>
              </a:rPr>
              <a:t>nt:base</a:t>
            </a:r>
            <a:r>
              <a:rPr lang="en-GB" sz="2000" b="1" dirty="0">
                <a:solidFill>
                  <a:srgbClr val="4C4C4C"/>
                </a:solidFill>
              </a:rPr>
              <a:t>” is the base type for all other types.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A primary node type inherits also the </a:t>
            </a:r>
            <a:r>
              <a:rPr lang="en-GB" sz="2000" b="1" dirty="0" err="1">
                <a:solidFill>
                  <a:srgbClr val="4C4C4C"/>
                </a:solidFill>
              </a:rPr>
              <a:t>mixin</a:t>
            </a:r>
            <a:r>
              <a:rPr lang="en-GB" sz="2000" b="1" dirty="0">
                <a:solidFill>
                  <a:srgbClr val="4C4C4C"/>
                </a:solidFill>
              </a:rPr>
              <a:t> types that are assigned to the </a:t>
            </a:r>
            <a:r>
              <a:rPr lang="en-GB" sz="2000" b="1" dirty="0" err="1">
                <a:solidFill>
                  <a:srgbClr val="4C4C4C"/>
                </a:solidFill>
              </a:rPr>
              <a:t>supertype</a:t>
            </a:r>
            <a:r>
              <a:rPr lang="en-GB" sz="2000" b="1" dirty="0">
                <a:solidFill>
                  <a:srgbClr val="4C4C4C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253862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Table of Content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JCR Concept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JCR Specification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JCR Key Features (Namespaces</a:t>
            </a:r>
            <a:r>
              <a:rPr lang="en-GB" sz="2000" b="1" dirty="0" smtClean="0">
                <a:solidFill>
                  <a:srgbClr val="4C4C4C"/>
                </a:solidFill>
              </a:rPr>
              <a:t>, Node Types, Inheritance, Properties, </a:t>
            </a:r>
            <a:r>
              <a:rPr lang="en-GB" sz="2000" b="1" dirty="0" err="1" smtClean="0">
                <a:solidFill>
                  <a:srgbClr val="4C4C4C"/>
                </a:solidFill>
              </a:rPr>
              <a:t>Mixins</a:t>
            </a:r>
            <a:r>
              <a:rPr lang="en-GB" sz="2000" b="1" dirty="0" smtClean="0">
                <a:solidFill>
                  <a:srgbClr val="4C4C4C"/>
                </a:solidFill>
              </a:rPr>
              <a:t>)</a:t>
            </a: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JCR Export</a:t>
            </a:r>
            <a:r>
              <a:rPr lang="en-GB" sz="2000" b="1" dirty="0">
                <a:solidFill>
                  <a:srgbClr val="4C4C4C"/>
                </a:solidFill>
              </a:rPr>
              <a:t> </a:t>
            </a:r>
            <a:r>
              <a:rPr lang="en-GB" sz="2000" b="1" dirty="0" smtClean="0">
                <a:solidFill>
                  <a:srgbClr val="4C4C4C"/>
                </a:solidFill>
              </a:rPr>
              <a:t>&amp;</a:t>
            </a:r>
            <a:r>
              <a:rPr lang="en-GB" sz="2000" b="1" dirty="0" smtClean="0">
                <a:solidFill>
                  <a:srgbClr val="4C4C4C"/>
                </a:solidFill>
              </a:rPr>
              <a:t> </a:t>
            </a:r>
            <a:r>
              <a:rPr lang="en-GB" sz="2000" b="1" dirty="0" smtClean="0">
                <a:solidFill>
                  <a:srgbClr val="4C4C4C"/>
                </a:solidFill>
              </a:rPr>
              <a:t>Import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JCR Queries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JCR </a:t>
            </a:r>
            <a:r>
              <a:rPr lang="en-GB" sz="2000" b="1" dirty="0" smtClean="0">
                <a:solidFill>
                  <a:srgbClr val="4C4C4C"/>
                </a:solidFill>
              </a:rPr>
              <a:t>Configuration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Code Examples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Exercises</a:t>
            </a: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</a:t>
            </a:r>
            <a:r>
              <a:rPr lang="en-GB" sz="3600" dirty="0" err="1" smtClean="0">
                <a:solidFill>
                  <a:srgbClr val="FFA300"/>
                </a:solidFill>
              </a:rPr>
              <a:t>Mixin</a:t>
            </a:r>
            <a:r>
              <a:rPr lang="en-GB" sz="3600" dirty="0" smtClean="0">
                <a:solidFill>
                  <a:srgbClr val="FFA300"/>
                </a:solidFill>
              </a:rPr>
              <a:t> Node Type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A node can possess one or many </a:t>
            </a:r>
            <a:r>
              <a:rPr lang="en-GB" sz="2000" b="1" dirty="0" err="1">
                <a:solidFill>
                  <a:srgbClr val="4C4C4C"/>
                </a:solidFill>
              </a:rPr>
              <a:t>mixin</a:t>
            </a:r>
            <a:r>
              <a:rPr lang="en-GB" sz="2000" b="1" dirty="0">
                <a:solidFill>
                  <a:srgbClr val="4C4C4C"/>
                </a:solidFill>
              </a:rPr>
              <a:t> types.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A </a:t>
            </a:r>
            <a:r>
              <a:rPr lang="en-GB" sz="2000" b="1" dirty="0" err="1">
                <a:solidFill>
                  <a:srgbClr val="4C4C4C"/>
                </a:solidFill>
              </a:rPr>
              <a:t>mixin</a:t>
            </a:r>
            <a:r>
              <a:rPr lang="en-GB" sz="2000" b="1" dirty="0">
                <a:solidFill>
                  <a:srgbClr val="4C4C4C"/>
                </a:solidFill>
              </a:rPr>
              <a:t> type just adds properties and child node requirements to a node that already has a primary node type. It cannot serve, by itself, to define the structure of a node.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There is no required </a:t>
            </a:r>
            <a:r>
              <a:rPr lang="en-GB" sz="2000" b="1" dirty="0" err="1">
                <a:solidFill>
                  <a:srgbClr val="4C4C4C"/>
                </a:solidFill>
              </a:rPr>
              <a:t>supertype</a:t>
            </a:r>
            <a:r>
              <a:rPr lang="en-GB" sz="2000" b="1" dirty="0">
                <a:solidFill>
                  <a:srgbClr val="4C4C4C"/>
                </a:solidFill>
              </a:rPr>
              <a:t> for </a:t>
            </a:r>
            <a:r>
              <a:rPr lang="en-GB" sz="2000" b="1" dirty="0" err="1">
                <a:solidFill>
                  <a:srgbClr val="4C4C4C"/>
                </a:solidFill>
              </a:rPr>
              <a:t>mixin</a:t>
            </a:r>
            <a:r>
              <a:rPr lang="en-GB" sz="2000" b="1" dirty="0">
                <a:solidFill>
                  <a:srgbClr val="4C4C4C"/>
                </a:solidFill>
              </a:rPr>
              <a:t> types  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A particular supported node type is either a primary type or a </a:t>
            </a:r>
            <a:r>
              <a:rPr lang="en-GB" sz="2000" b="1" dirty="0" err="1">
                <a:solidFill>
                  <a:srgbClr val="4C4C4C"/>
                </a:solidFill>
              </a:rPr>
              <a:t>mixin</a:t>
            </a:r>
            <a:r>
              <a:rPr lang="en-GB" sz="2000" b="1" dirty="0">
                <a:solidFill>
                  <a:srgbClr val="4C4C4C"/>
                </a:solidFill>
              </a:rPr>
              <a:t> type; it cannot be both.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When you add a </a:t>
            </a:r>
            <a:r>
              <a:rPr lang="en-GB" sz="2000" b="1" dirty="0" err="1">
                <a:solidFill>
                  <a:srgbClr val="4C4C4C"/>
                </a:solidFill>
              </a:rPr>
              <a:t>mixin</a:t>
            </a:r>
            <a:r>
              <a:rPr lang="en-GB" sz="2000" b="1" dirty="0">
                <a:solidFill>
                  <a:srgbClr val="4C4C4C"/>
                </a:solidFill>
              </a:rPr>
              <a:t> </a:t>
            </a:r>
            <a:r>
              <a:rPr lang="en-GB" sz="2000" b="1" dirty="0" err="1">
                <a:solidFill>
                  <a:srgbClr val="4C4C4C"/>
                </a:solidFill>
              </a:rPr>
              <a:t>nodetype</a:t>
            </a:r>
            <a:r>
              <a:rPr lang="en-GB" sz="2000" b="1" dirty="0">
                <a:solidFill>
                  <a:srgbClr val="4C4C4C"/>
                </a:solidFill>
              </a:rPr>
              <a:t> to a node, the node </a:t>
            </a:r>
            <a:r>
              <a:rPr lang="en-GB" sz="2000" b="1" dirty="0" smtClean="0">
                <a:solidFill>
                  <a:srgbClr val="4C4C4C"/>
                </a:solidFill>
              </a:rPr>
              <a:t>acquires a </a:t>
            </a:r>
            <a:r>
              <a:rPr lang="en-GB" sz="2000" b="1" dirty="0">
                <a:solidFill>
                  <a:srgbClr val="4C4C4C"/>
                </a:solidFill>
              </a:rPr>
              <a:t>new property called </a:t>
            </a:r>
            <a:r>
              <a:rPr lang="en-GB" sz="2000" b="1" dirty="0" err="1">
                <a:solidFill>
                  <a:srgbClr val="4C4C4C"/>
                </a:solidFill>
              </a:rPr>
              <a:t>jcr:mixinTypes</a:t>
            </a:r>
            <a:r>
              <a:rPr lang="en-GB" sz="2000" b="1" dirty="0">
                <a:solidFill>
                  <a:srgbClr val="4C4C4C"/>
                </a:solidFill>
              </a:rPr>
              <a:t>. This multi-value property contains the </a:t>
            </a:r>
            <a:r>
              <a:rPr lang="en-GB" sz="2000" b="1" dirty="0" err="1">
                <a:solidFill>
                  <a:srgbClr val="4C4C4C"/>
                </a:solidFill>
              </a:rPr>
              <a:t>mixin</a:t>
            </a:r>
            <a:r>
              <a:rPr lang="en-GB" sz="2000" b="1" dirty="0">
                <a:solidFill>
                  <a:srgbClr val="4C4C4C"/>
                </a:solidFill>
              </a:rPr>
              <a:t> types.</a:t>
            </a:r>
          </a:p>
        </p:txBody>
      </p:sp>
    </p:spTree>
    <p:extLst>
      <p:ext uri="{BB962C8B-B14F-4D97-AF65-F5344CB8AC3E}">
        <p14:creationId xmlns:p14="http://schemas.microsoft.com/office/powerpoint/2010/main" val="173385723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Predefined </a:t>
            </a:r>
            <a:r>
              <a:rPr lang="en-GB" sz="3600" dirty="0" err="1" smtClean="0">
                <a:solidFill>
                  <a:srgbClr val="FFA300"/>
                </a:solidFill>
              </a:rPr>
              <a:t>Mixin</a:t>
            </a:r>
            <a:r>
              <a:rPr lang="en-GB" sz="3600" dirty="0" smtClean="0">
                <a:solidFill>
                  <a:srgbClr val="FFA300"/>
                </a:solidFill>
              </a:rPr>
              <a:t> Node Types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 smtClean="0">
                <a:solidFill>
                  <a:srgbClr val="4C4C4C"/>
                </a:solidFill>
              </a:rPr>
              <a:t>mix:referenceable</a:t>
            </a:r>
            <a:r>
              <a:rPr lang="en-GB" sz="2000" b="1" dirty="0">
                <a:solidFill>
                  <a:srgbClr val="4C4C4C"/>
                </a:solidFill>
              </a:rPr>
              <a:t>:</a:t>
            </a:r>
            <a:br>
              <a:rPr lang="en-GB" sz="2000" b="1" dirty="0">
                <a:solidFill>
                  <a:srgbClr val="4C4C4C"/>
                </a:solidFill>
              </a:rPr>
            </a:br>
            <a:r>
              <a:rPr lang="en-GB" sz="2000" b="1" dirty="0">
                <a:solidFill>
                  <a:srgbClr val="4C4C4C"/>
                </a:solidFill>
              </a:rPr>
              <a:t>- This node type specifies an auto-created, mandatory, STRING property called </a:t>
            </a:r>
            <a:r>
              <a:rPr lang="en-GB" sz="2000" b="1" dirty="0" err="1">
                <a:solidFill>
                  <a:srgbClr val="4C4C4C"/>
                </a:solidFill>
              </a:rPr>
              <a:t>jcr:uuid</a:t>
            </a:r>
            <a:r>
              <a:rPr lang="en-GB" sz="2000" b="1" dirty="0">
                <a:solidFill>
                  <a:srgbClr val="4C4C4C"/>
                </a:solidFill>
              </a:rPr>
              <a:t>. This property is set automatically by the implementation when the </a:t>
            </a:r>
            <a:r>
              <a:rPr lang="en-GB" sz="2000" b="1" dirty="0" err="1">
                <a:solidFill>
                  <a:srgbClr val="4C4C4C"/>
                </a:solidFill>
              </a:rPr>
              <a:t>mix:referenceable</a:t>
            </a:r>
            <a:r>
              <a:rPr lang="en-GB" sz="2000" b="1" dirty="0">
                <a:solidFill>
                  <a:srgbClr val="4C4C4C"/>
                </a:solidFill>
              </a:rPr>
              <a:t> node is created or when this </a:t>
            </a:r>
            <a:r>
              <a:rPr lang="en-GB" sz="2000" b="1" dirty="0" err="1">
                <a:solidFill>
                  <a:srgbClr val="4C4C4C"/>
                </a:solidFill>
              </a:rPr>
              <a:t>mixin</a:t>
            </a:r>
            <a:r>
              <a:rPr lang="en-GB" sz="2000" b="1" dirty="0">
                <a:solidFill>
                  <a:srgbClr val="4C4C4C"/>
                </a:solidFill>
              </a:rPr>
              <a:t> type is added to an existing node. </a:t>
            </a:r>
            <a:br>
              <a:rPr lang="en-GB" sz="2000" b="1" dirty="0">
                <a:solidFill>
                  <a:srgbClr val="4C4C4C"/>
                </a:solidFill>
              </a:rPr>
            </a:br>
            <a:r>
              <a:rPr lang="en-GB" sz="2000" b="1" dirty="0">
                <a:solidFill>
                  <a:srgbClr val="4C4C4C"/>
                </a:solidFill>
              </a:rPr>
              <a:t>- A node must be </a:t>
            </a:r>
            <a:r>
              <a:rPr lang="en-GB" sz="2000" b="1" dirty="0" err="1">
                <a:solidFill>
                  <a:srgbClr val="4C4C4C"/>
                </a:solidFill>
              </a:rPr>
              <a:t>mix:referenceable</a:t>
            </a:r>
            <a:r>
              <a:rPr lang="en-GB" sz="2000" b="1" dirty="0">
                <a:solidFill>
                  <a:srgbClr val="4C4C4C"/>
                </a:solidFill>
              </a:rPr>
              <a:t> in order to be the target of a REFERENCE property.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mix:versionable</a:t>
            </a:r>
            <a:r>
              <a:rPr lang="en-GB" sz="2000" b="1" dirty="0">
                <a:solidFill>
                  <a:srgbClr val="4C4C4C"/>
                </a:solidFill>
              </a:rPr>
              <a:t>: </a:t>
            </a:r>
            <a:br>
              <a:rPr lang="en-GB" sz="2000" b="1" dirty="0">
                <a:solidFill>
                  <a:srgbClr val="4C4C4C"/>
                </a:solidFill>
              </a:rPr>
            </a:br>
            <a:r>
              <a:rPr lang="en-GB" sz="2000" b="1" dirty="0">
                <a:solidFill>
                  <a:srgbClr val="4C4C4C"/>
                </a:solidFill>
              </a:rPr>
              <a:t>This </a:t>
            </a:r>
            <a:r>
              <a:rPr lang="en-GB" sz="2000" b="1" dirty="0" err="1">
                <a:solidFill>
                  <a:srgbClr val="4C4C4C"/>
                </a:solidFill>
              </a:rPr>
              <a:t>mixin</a:t>
            </a:r>
            <a:r>
              <a:rPr lang="en-GB" sz="2000" b="1" dirty="0">
                <a:solidFill>
                  <a:srgbClr val="4C4C4C"/>
                </a:solidFill>
              </a:rPr>
              <a:t> node type supports the versioning system. For a node to be </a:t>
            </a:r>
            <a:r>
              <a:rPr lang="en-GB" sz="2000" b="1" dirty="0" err="1">
                <a:solidFill>
                  <a:srgbClr val="4C4C4C"/>
                </a:solidFill>
              </a:rPr>
              <a:t>versionable</a:t>
            </a:r>
            <a:r>
              <a:rPr lang="en-GB" sz="2000" b="1" dirty="0">
                <a:solidFill>
                  <a:srgbClr val="4C4C4C"/>
                </a:solidFill>
              </a:rPr>
              <a:t>, it must be of this </a:t>
            </a:r>
            <a:r>
              <a:rPr lang="en-GB" sz="2000" b="1" dirty="0" err="1">
                <a:solidFill>
                  <a:srgbClr val="4C4C4C"/>
                </a:solidFill>
              </a:rPr>
              <a:t>mixin</a:t>
            </a:r>
            <a:r>
              <a:rPr lang="en-GB" sz="2000" b="1" dirty="0">
                <a:solidFill>
                  <a:srgbClr val="4C4C4C"/>
                </a:solidFill>
              </a:rPr>
              <a:t> node type. </a:t>
            </a: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 smtClean="0">
                <a:solidFill>
                  <a:srgbClr val="4C4C4C"/>
                </a:solidFill>
              </a:rPr>
              <a:t>mix:lockable</a:t>
            </a:r>
            <a:r>
              <a:rPr lang="en-GB" sz="2000" b="1" dirty="0">
                <a:solidFill>
                  <a:srgbClr val="4C4C4C"/>
                </a:solidFill>
              </a:rPr>
              <a:t>:</a:t>
            </a:r>
            <a:br>
              <a:rPr lang="en-GB" sz="2000" b="1" dirty="0">
                <a:solidFill>
                  <a:srgbClr val="4C4C4C"/>
                </a:solidFill>
              </a:rPr>
            </a:br>
            <a:r>
              <a:rPr lang="en-GB" sz="2000" b="1" dirty="0">
                <a:solidFill>
                  <a:srgbClr val="4C4C4C"/>
                </a:solidFill>
              </a:rPr>
              <a:t>Only nodes with </a:t>
            </a:r>
            <a:r>
              <a:rPr lang="en-GB" sz="2000" b="1" dirty="0" err="1">
                <a:solidFill>
                  <a:srgbClr val="4C4C4C"/>
                </a:solidFill>
              </a:rPr>
              <a:t>mixin</a:t>
            </a:r>
            <a:r>
              <a:rPr lang="en-GB" sz="2000" b="1" dirty="0">
                <a:solidFill>
                  <a:srgbClr val="4C4C4C"/>
                </a:solidFill>
              </a:rPr>
              <a:t> node type </a:t>
            </a:r>
            <a:r>
              <a:rPr lang="en-GB" sz="2000" b="1" dirty="0" err="1">
                <a:solidFill>
                  <a:srgbClr val="4C4C4C"/>
                </a:solidFill>
              </a:rPr>
              <a:t>mix:lockable</a:t>
            </a:r>
            <a:r>
              <a:rPr lang="en-GB" sz="2000" b="1" dirty="0">
                <a:solidFill>
                  <a:srgbClr val="4C4C4C"/>
                </a:solidFill>
              </a:rPr>
              <a:t> may hold </a:t>
            </a:r>
            <a:r>
              <a:rPr lang="en-GB" sz="2000" b="1" dirty="0" smtClean="0">
                <a:solidFill>
                  <a:srgbClr val="4C4C4C"/>
                </a:solidFill>
              </a:rPr>
              <a:t>locks.</a:t>
            </a:r>
            <a:endParaRPr lang="en-GB" sz="2000" b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004034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</a:t>
            </a:r>
            <a:r>
              <a:rPr lang="en-GB" sz="3600" dirty="0" smtClean="0">
                <a:solidFill>
                  <a:srgbClr val="FFA300"/>
                </a:solidFill>
              </a:rPr>
              <a:t>Locking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This feature allows a user to temporarily lock nodes in order to prevent other users from changing them. 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Only nodes with </a:t>
            </a:r>
            <a:r>
              <a:rPr lang="en-GB" sz="2000" b="1" dirty="0" err="1">
                <a:solidFill>
                  <a:srgbClr val="4C4C4C"/>
                </a:solidFill>
              </a:rPr>
              <a:t>mixin</a:t>
            </a:r>
            <a:r>
              <a:rPr lang="en-GB" sz="2000" b="1" dirty="0">
                <a:solidFill>
                  <a:srgbClr val="4C4C4C"/>
                </a:solidFill>
              </a:rPr>
              <a:t> node type </a:t>
            </a:r>
            <a:r>
              <a:rPr lang="en-GB" sz="2000" b="1" dirty="0" err="1">
                <a:solidFill>
                  <a:srgbClr val="4C4C4C"/>
                </a:solidFill>
              </a:rPr>
              <a:t>mix:lockable</a:t>
            </a:r>
            <a:r>
              <a:rPr lang="en-GB" sz="2000" b="1" dirty="0">
                <a:solidFill>
                  <a:srgbClr val="4C4C4C"/>
                </a:solidFill>
              </a:rPr>
              <a:t> (inherited as part of their primary node type or explicitly assigned) may hold locks. 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A lock can be specified as either shallow or deep. A shallow lock applies only to its holding node. A deep lock applies to its holding node and all its descendants. 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The user who places a lock on a node is called the lock owner. </a:t>
            </a:r>
          </a:p>
        </p:txBody>
      </p:sp>
    </p:spTree>
    <p:extLst>
      <p:ext uri="{BB962C8B-B14F-4D97-AF65-F5344CB8AC3E}">
        <p14:creationId xmlns:p14="http://schemas.microsoft.com/office/powerpoint/2010/main" val="1478007035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Same Name Siblings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Support for same name siblings is optional in </a:t>
            </a:r>
            <a:r>
              <a:rPr lang="en-GB" sz="2000" b="1" dirty="0" smtClean="0">
                <a:solidFill>
                  <a:srgbClr val="4C4C4C"/>
                </a:solidFill>
              </a:rPr>
              <a:t>JCR specification.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A particular node within a same-name sibling group can be addressed by embedding an array-like notation within the path. 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For example the path /a/b[2]/c[3] specifies the third child node called c of the second child node called b of the node a below the root.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/a/b/c is equivalent to /a[1]/b[1]/c[1]. </a:t>
            </a: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A</a:t>
            </a:r>
            <a:r>
              <a:rPr lang="en-GB" sz="2000" b="1" dirty="0" smtClean="0">
                <a:solidFill>
                  <a:srgbClr val="4C4C4C"/>
                </a:solidFill>
              </a:rPr>
              <a:t>lways have in mind that they might be same name siblings in your system, created by end-user manipulation.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Properties cannot have sibling properties of the same name. </a:t>
            </a:r>
          </a:p>
        </p:txBody>
      </p:sp>
    </p:spTree>
    <p:extLst>
      <p:ext uri="{BB962C8B-B14F-4D97-AF65-F5344CB8AC3E}">
        <p14:creationId xmlns:p14="http://schemas.microsoft.com/office/powerpoint/2010/main" val="1265225499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</a:t>
            </a:r>
            <a:r>
              <a:rPr lang="en-GB" sz="3600" dirty="0" smtClean="0">
                <a:solidFill>
                  <a:srgbClr val="FFA300"/>
                </a:solidFill>
              </a:rPr>
              <a:t>Property Types 1/2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PropertyType.STRING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PropertyType.BINARY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 smtClean="0">
                <a:solidFill>
                  <a:srgbClr val="4C4C4C"/>
                </a:solidFill>
              </a:rPr>
              <a:t>PropertyType.LONG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PropertyType.DOUBLE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 smtClean="0">
                <a:solidFill>
                  <a:srgbClr val="4C4C4C"/>
                </a:solidFill>
              </a:rPr>
              <a:t>PropertyType.BOOLEAN</a:t>
            </a: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 smtClean="0">
                <a:solidFill>
                  <a:srgbClr val="4C4C4C"/>
                </a:solidFill>
              </a:rPr>
              <a:t>PropertyType.DATE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PropertyType.NAME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PropertyType.PATH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PropertyType.REFERENCE</a:t>
            </a:r>
            <a:endParaRPr lang="en-GB" sz="2000" b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484535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</a:t>
            </a:r>
            <a:r>
              <a:rPr lang="en-GB" sz="3600" dirty="0" smtClean="0">
                <a:solidFill>
                  <a:srgbClr val="FFA300"/>
                </a:solidFill>
              </a:rPr>
              <a:t>Property Types 2/2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PropertyType.DATE</a:t>
            </a:r>
            <a:r>
              <a:rPr lang="en-GB" sz="2000" b="1" dirty="0">
                <a:solidFill>
                  <a:srgbClr val="4C4C4C"/>
                </a:solidFill>
              </a:rPr>
              <a:t/>
            </a:r>
            <a:br>
              <a:rPr lang="en-GB" sz="2000" b="1" dirty="0">
                <a:solidFill>
                  <a:srgbClr val="4C4C4C"/>
                </a:solidFill>
              </a:rPr>
            </a:br>
            <a:r>
              <a:rPr lang="en-GB" sz="2000" b="1" dirty="0">
                <a:solidFill>
                  <a:srgbClr val="4C4C4C"/>
                </a:solidFill>
              </a:rPr>
              <a:t>ISO 8601:2000-compliant format: </a:t>
            </a:r>
            <a:r>
              <a:rPr lang="en-GB" sz="2000" b="1" dirty="0" err="1">
                <a:solidFill>
                  <a:srgbClr val="4C4C4C"/>
                </a:solidFill>
              </a:rPr>
              <a:t>sYYYY-MM-DDThh:mm:ss.sssTZD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PropertyType.NAME</a:t>
            </a:r>
            <a:r>
              <a:rPr lang="en-GB" sz="2000" b="1" dirty="0">
                <a:solidFill>
                  <a:srgbClr val="4C4C4C"/>
                </a:solidFill>
              </a:rPr>
              <a:t/>
            </a:r>
            <a:br>
              <a:rPr lang="en-GB" sz="2000" b="1" dirty="0">
                <a:solidFill>
                  <a:srgbClr val="4C4C4C"/>
                </a:solidFill>
              </a:rPr>
            </a:br>
            <a:r>
              <a:rPr lang="en-GB" sz="2000" b="1" dirty="0">
                <a:solidFill>
                  <a:srgbClr val="4C4C4C"/>
                </a:solidFill>
              </a:rPr>
              <a:t>A NAME is a pairing of a namespace and a local name.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PropertyType.PATH</a:t>
            </a:r>
            <a:r>
              <a:rPr lang="en-GB" sz="2000" b="1" dirty="0">
                <a:solidFill>
                  <a:srgbClr val="4C4C4C"/>
                </a:solidFill>
              </a:rPr>
              <a:t/>
            </a:r>
            <a:br>
              <a:rPr lang="en-GB" sz="2000" b="1" dirty="0">
                <a:solidFill>
                  <a:srgbClr val="4C4C4C"/>
                </a:solidFill>
              </a:rPr>
            </a:br>
            <a:r>
              <a:rPr lang="en-GB" sz="2000" b="1" dirty="0">
                <a:solidFill>
                  <a:srgbClr val="4C4C4C"/>
                </a:solidFill>
              </a:rPr>
              <a:t>A PATH property is an ordered list of path elements. A path element is a NAME plus an with optional index. A path may be absolute or relative.</a:t>
            </a:r>
            <a:br>
              <a:rPr lang="en-GB" sz="2000" b="1" dirty="0">
                <a:solidFill>
                  <a:srgbClr val="4C4C4C"/>
                </a:solidFill>
              </a:rPr>
            </a:br>
            <a:r>
              <a:rPr lang="en-GB" sz="2000" b="1" dirty="0">
                <a:solidFill>
                  <a:srgbClr val="4C4C4C"/>
                </a:solidFill>
              </a:rPr>
              <a:t>Example: /</a:t>
            </a:r>
            <a:r>
              <a:rPr lang="en-GB" sz="2000" b="1" dirty="0" err="1">
                <a:solidFill>
                  <a:srgbClr val="4C4C4C"/>
                </a:solidFill>
              </a:rPr>
              <a:t>myapp:document</a:t>
            </a:r>
            <a:r>
              <a:rPr lang="en-GB" sz="2000" b="1" dirty="0">
                <a:solidFill>
                  <a:srgbClr val="4C4C4C"/>
                </a:solidFill>
              </a:rPr>
              <a:t>/</a:t>
            </a:r>
            <a:r>
              <a:rPr lang="en-GB" sz="2000" b="1" dirty="0" err="1">
                <a:solidFill>
                  <a:srgbClr val="4C4C4C"/>
                </a:solidFill>
              </a:rPr>
              <a:t>myapp:paragraph</a:t>
            </a:r>
            <a:r>
              <a:rPr lang="en-GB" sz="2000" b="1" dirty="0">
                <a:solidFill>
                  <a:srgbClr val="4C4C4C"/>
                </a:solidFill>
              </a:rPr>
              <a:t>[3]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PropertyType.REFERENCE</a:t>
            </a:r>
            <a:r>
              <a:rPr lang="en-GB" sz="2000" b="1" dirty="0">
                <a:solidFill>
                  <a:srgbClr val="4C4C4C"/>
                </a:solidFill>
              </a:rPr>
              <a:t/>
            </a:r>
            <a:br>
              <a:rPr lang="en-GB" sz="2000" b="1" dirty="0">
                <a:solidFill>
                  <a:srgbClr val="4C4C4C"/>
                </a:solidFill>
              </a:rPr>
            </a:br>
            <a:r>
              <a:rPr lang="en-GB" sz="2000" b="1" dirty="0">
                <a:solidFill>
                  <a:srgbClr val="4C4C4C"/>
                </a:solidFill>
              </a:rPr>
              <a:t>A REFERENCE property stores the UUID of a </a:t>
            </a:r>
            <a:r>
              <a:rPr lang="en-GB" sz="2000" b="1" dirty="0" err="1">
                <a:solidFill>
                  <a:srgbClr val="4C4C4C"/>
                </a:solidFill>
              </a:rPr>
              <a:t>referenceable</a:t>
            </a:r>
            <a:r>
              <a:rPr lang="en-GB" sz="2000" b="1" dirty="0">
                <a:solidFill>
                  <a:srgbClr val="4C4C4C"/>
                </a:solidFill>
              </a:rPr>
              <a:t> node (one having type </a:t>
            </a:r>
            <a:r>
              <a:rPr lang="en-GB" sz="2000" b="1" dirty="0" err="1">
                <a:solidFill>
                  <a:srgbClr val="4C4C4C"/>
                </a:solidFill>
              </a:rPr>
              <a:t>mix:referenceable</a:t>
            </a:r>
            <a:r>
              <a:rPr lang="en-GB" sz="2000" b="1" dirty="0">
                <a:solidFill>
                  <a:srgbClr val="4C4C4C"/>
                </a:solidFill>
              </a:rPr>
              <a:t>). The referential integrity of REFERENCE properties must be guaranteed.</a:t>
            </a:r>
          </a:p>
        </p:txBody>
      </p:sp>
    </p:spTree>
    <p:extLst>
      <p:ext uri="{BB962C8B-B14F-4D97-AF65-F5344CB8AC3E}">
        <p14:creationId xmlns:p14="http://schemas.microsoft.com/office/powerpoint/2010/main" val="428058670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Node Type Definition by XML 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611510" y="1043533"/>
            <a:ext cx="10179255" cy="5885079"/>
          </a:xfrm>
          <a:prstGeom prst="rect">
            <a:avLst/>
          </a:prstGeom>
          <a:ln/>
        </p:spPr>
        <p:txBody>
          <a:bodyPr/>
          <a:lstStyle>
            <a:lvl1pPr marL="258763" indent="-255588" algn="l" defTabSz="457200" rtl="0" eaLnBrk="0" fontAlgn="base" hangingPunct="0">
              <a:lnSpc>
                <a:spcPct val="67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70000"/>
              <a:buFont typeface="Symbol" charset="0"/>
              <a:buChar char="•"/>
              <a:defRPr sz="2600" b="1" i="1">
                <a:solidFill>
                  <a:srgbClr val="333333"/>
                </a:solidFill>
                <a:latin typeface="+mn-lt"/>
                <a:ea typeface="ＭＳ Ｐゴシック" charset="0"/>
                <a:cs typeface="+mn-cs"/>
              </a:defRPr>
            </a:lvl1pPr>
            <a:lvl2pPr marL="261938" indent="-261938" algn="l" defTabSz="457200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  <a:defRPr sz="2200" b="1" i="1">
                <a:solidFill>
                  <a:srgbClr val="4C4C4C"/>
                </a:solidFill>
                <a:latin typeface="+mn-lt"/>
                <a:ea typeface="+mn-ea"/>
                <a:cs typeface="+mn-cs"/>
              </a:defRPr>
            </a:lvl2pPr>
            <a:lvl3pPr marL="1287463" indent="-212725" algn="l" defTabSz="457200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0"/>
              <a:buChar char=""/>
              <a:defRPr sz="2200" b="1" i="1">
                <a:solidFill>
                  <a:srgbClr val="4C4C4C"/>
                </a:solidFill>
                <a:latin typeface="+mn-lt"/>
                <a:ea typeface="+mn-ea"/>
                <a:cs typeface="+mn-cs"/>
              </a:defRPr>
            </a:lvl3pPr>
            <a:lvl4pPr marL="4772025" indent="-3695700" algn="l" defTabSz="457200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ts val="850"/>
              </a:spcAft>
              <a:buClr>
                <a:srgbClr val="4C4C4C"/>
              </a:buClr>
              <a:buSzPct val="45000"/>
              <a:buFont typeface="Times New Roman" charset="0"/>
              <a:buChar char=""/>
              <a:defRPr sz="2200" i="1" baseline="20000">
                <a:solidFill>
                  <a:srgbClr val="4C4C4C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charset="0"/>
                <a:cs typeface="Symbol" charset="2"/>
              </a:defRPr>
            </a:lvl4pPr>
            <a:lvl5pPr marL="2057400" indent="-228600" algn="l" defTabSz="457200" rtl="0" eaLnBrk="0" fontAlgn="base" hangingPunct="0">
              <a:lnSpc>
                <a:spcPct val="73000"/>
              </a:lnSpc>
              <a:spcBef>
                <a:spcPts val="800"/>
              </a:spcBef>
              <a:spcAft>
                <a:spcPct val="0"/>
              </a:spcAft>
              <a:buClr>
                <a:srgbClr val="4C4C4C"/>
              </a:buClr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+mn-lt"/>
                <a:ea typeface="Symbol" charset="2"/>
                <a:cs typeface="Symbol" charset="2"/>
              </a:defRPr>
            </a:lvl5pPr>
            <a:lvl6pPr marL="457200" algn="l" defTabSz="457200" rtl="0" fontAlgn="base">
              <a:lnSpc>
                <a:spcPct val="73000"/>
              </a:lnSpc>
              <a:spcBef>
                <a:spcPts val="800"/>
              </a:spcBef>
              <a:spcAft>
                <a:spcPct val="0"/>
              </a:spcAft>
              <a:buClr>
                <a:srgbClr val="4C4C4C"/>
              </a:buClr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+mn-lt"/>
                <a:ea typeface="Symbol" charset="2"/>
                <a:cs typeface="Symbol" charset="2"/>
              </a:defRPr>
            </a:lvl6pPr>
            <a:lvl7pPr marL="914400" algn="l" defTabSz="457200" rtl="0" fontAlgn="base">
              <a:lnSpc>
                <a:spcPct val="73000"/>
              </a:lnSpc>
              <a:spcBef>
                <a:spcPts val="800"/>
              </a:spcBef>
              <a:spcAft>
                <a:spcPct val="0"/>
              </a:spcAft>
              <a:buClr>
                <a:srgbClr val="4C4C4C"/>
              </a:buClr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+mn-lt"/>
                <a:ea typeface="Symbol" charset="2"/>
                <a:cs typeface="Symbol" charset="2"/>
              </a:defRPr>
            </a:lvl7pPr>
            <a:lvl8pPr marL="1371600" algn="l" defTabSz="457200" rtl="0" fontAlgn="base">
              <a:lnSpc>
                <a:spcPct val="73000"/>
              </a:lnSpc>
              <a:spcBef>
                <a:spcPts val="800"/>
              </a:spcBef>
              <a:spcAft>
                <a:spcPct val="0"/>
              </a:spcAft>
              <a:buClr>
                <a:srgbClr val="4C4C4C"/>
              </a:buClr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+mn-lt"/>
                <a:ea typeface="Symbol" charset="2"/>
                <a:cs typeface="Symbol" charset="2"/>
              </a:defRPr>
            </a:lvl8pPr>
            <a:lvl9pPr marL="1828800" algn="l" defTabSz="457200" rtl="0" fontAlgn="base">
              <a:lnSpc>
                <a:spcPct val="73000"/>
              </a:lnSpc>
              <a:spcBef>
                <a:spcPts val="800"/>
              </a:spcBef>
              <a:spcAft>
                <a:spcPct val="0"/>
              </a:spcAft>
              <a:buClr>
                <a:srgbClr val="4C4C4C"/>
              </a:buClr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+mn-lt"/>
                <a:ea typeface="Symbol" charset="2"/>
                <a:cs typeface="Symbol" charset="2"/>
              </a:defRPr>
            </a:lvl9pPr>
          </a:lstStyle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nodeType</a:t>
            </a:r>
            <a:r>
              <a:rPr lang="en-US" sz="1600" b="0" i="0" dirty="0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 </a:t>
            </a:r>
            <a:r>
              <a:rPr lang="en-US" sz="1600" b="0" i="0" dirty="0" smtClean="0">
                <a:solidFill>
                  <a:srgbClr val="7F007F"/>
                </a:solidFill>
                <a:latin typeface="Monaco" charset="0"/>
                <a:cs typeface="Monaco" charset="0"/>
                <a:sym typeface="Monaco" charset="0"/>
              </a:rPr>
              <a:t>name</a:t>
            </a:r>
            <a:r>
              <a:rPr lang="en-US" sz="1600" b="0" i="0" dirty="0" smtClean="0"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</a:t>
            </a:r>
            <a:r>
              <a:rPr lang="en-US" sz="1600" b="0" i="0" dirty="0" err="1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exo:article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 </a:t>
            </a:r>
            <a:r>
              <a:rPr lang="en-US" sz="1600" b="0" i="0" dirty="0" err="1" smtClean="0">
                <a:solidFill>
                  <a:srgbClr val="7F007F"/>
                </a:solidFill>
                <a:latin typeface="Monaco" charset="0"/>
                <a:cs typeface="Monaco" charset="0"/>
                <a:sym typeface="Monaco" charset="0"/>
              </a:rPr>
              <a:t>isMixin</a:t>
            </a:r>
            <a:r>
              <a:rPr lang="en-US" sz="1600" b="0" i="0" dirty="0" smtClean="0"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"false”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supertypes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supertype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r>
              <a:rPr lang="en-US" sz="1600" b="0" i="0" dirty="0" err="1" smtClean="0">
                <a:latin typeface="Monaco" charset="0"/>
                <a:cs typeface="Monaco" charset="0"/>
                <a:sym typeface="Monaco" charset="0"/>
              </a:rPr>
              <a:t>nt:base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&lt;/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supertype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supertype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r>
              <a:rPr lang="en-US" sz="1600" b="0" i="0" dirty="0" err="1" smtClean="0">
                <a:latin typeface="Monaco" charset="0"/>
                <a:cs typeface="Monaco" charset="0"/>
                <a:sym typeface="Monaco" charset="0"/>
              </a:rPr>
              <a:t>mix:referenceable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&lt;/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supertype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supertype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r>
              <a:rPr lang="en-US" sz="1600" b="0" i="0" dirty="0" err="1" smtClean="0">
                <a:latin typeface="Monaco" charset="0"/>
                <a:cs typeface="Monaco" charset="0"/>
                <a:sym typeface="Monaco" charset="0"/>
              </a:rPr>
              <a:t>exo:rss-enable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&lt;/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supertype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&lt;/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supertypes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propertyDefinitions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propertyDefinition</a:t>
            </a:r>
            <a:r>
              <a:rPr lang="en-US" sz="1600" b="0" i="0" dirty="0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 </a:t>
            </a:r>
            <a:r>
              <a:rPr lang="en-US" sz="1600" b="0" i="0" dirty="0" smtClean="0">
                <a:solidFill>
                  <a:srgbClr val="7F007F"/>
                </a:solidFill>
                <a:latin typeface="Monaco" charset="0"/>
                <a:cs typeface="Monaco" charset="0"/>
                <a:sym typeface="Monaco" charset="0"/>
              </a:rPr>
              <a:t>name</a:t>
            </a:r>
            <a:r>
              <a:rPr lang="en-US" sz="1600" b="0" i="0" dirty="0" smtClean="0"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</a:t>
            </a:r>
            <a:r>
              <a:rPr lang="en-US" sz="1600" b="0" i="0" dirty="0" err="1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exo:text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 </a:t>
            </a:r>
            <a:r>
              <a:rPr lang="en-US" sz="1600" b="0" i="0" dirty="0" err="1" smtClean="0">
                <a:solidFill>
                  <a:srgbClr val="7F007F"/>
                </a:solidFill>
                <a:latin typeface="Monaco" charset="0"/>
                <a:cs typeface="Monaco" charset="0"/>
                <a:sym typeface="Monaco" charset="0"/>
              </a:rPr>
              <a:t>requiredType</a:t>
            </a:r>
            <a:r>
              <a:rPr lang="en-US" sz="1600" b="0" i="0" dirty="0" smtClean="0"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"String"</a:t>
            </a:r>
            <a:endParaRPr lang="en-US" sz="1600" b="0" i="0" dirty="0" smtClean="0">
              <a:solidFill>
                <a:srgbClr val="2A00FF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sym typeface="Monaco" charset="0"/>
              </a:rPr>
              <a:t>			</a:t>
            </a:r>
            <a:r>
              <a:rPr lang="en-US" sz="1600" b="0" i="0" dirty="0" err="1" smtClean="0">
                <a:solidFill>
                  <a:srgbClr val="7F007F"/>
                </a:solidFill>
                <a:latin typeface="Monaco" charset="0"/>
                <a:cs typeface="Monaco" charset="0"/>
                <a:sym typeface="Monaco" charset="0"/>
              </a:rPr>
              <a:t>autoCreated</a:t>
            </a:r>
            <a:r>
              <a:rPr lang="en-US" sz="1600" b="0" i="0" dirty="0" smtClean="0"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"false" </a:t>
            </a:r>
            <a:r>
              <a:rPr lang="en-US" sz="1600" b="0" i="0" dirty="0" smtClean="0">
                <a:solidFill>
                  <a:srgbClr val="7F007F"/>
                </a:solidFill>
                <a:latin typeface="Monaco" charset="0"/>
                <a:cs typeface="Monaco" charset="0"/>
                <a:sym typeface="Monaco" charset="0"/>
              </a:rPr>
              <a:t>mandatory</a:t>
            </a:r>
            <a:r>
              <a:rPr lang="en-US" sz="1600" b="0" i="0" dirty="0" smtClean="0"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"false" </a:t>
            </a:r>
            <a:r>
              <a:rPr lang="en-US" sz="1600" b="0" i="0" dirty="0" err="1" smtClean="0">
                <a:solidFill>
                  <a:srgbClr val="7F007F"/>
                </a:solidFill>
                <a:latin typeface="Monaco" charset="0"/>
                <a:cs typeface="Monaco" charset="0"/>
                <a:sym typeface="Monaco" charset="0"/>
              </a:rPr>
              <a:t>onParentVersion</a:t>
            </a:r>
            <a:r>
              <a:rPr lang="en-US" sz="1600" b="0" i="0" dirty="0" smtClean="0"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"COPY"</a:t>
            </a:r>
            <a:endParaRPr lang="en-US" sz="1600" b="0" i="0" dirty="0" smtClean="0">
              <a:solidFill>
                <a:srgbClr val="2A00FF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sym typeface="Monaco" charset="0"/>
              </a:rPr>
              <a:t>			</a:t>
            </a:r>
            <a:r>
              <a:rPr lang="en-US" sz="1600" b="0" i="0" dirty="0" smtClean="0">
                <a:solidFill>
                  <a:srgbClr val="7F007F"/>
                </a:solidFill>
                <a:latin typeface="Monaco" charset="0"/>
                <a:cs typeface="Monaco" charset="0"/>
                <a:sym typeface="Monaco" charset="0"/>
              </a:rPr>
              <a:t>protected</a:t>
            </a:r>
            <a:r>
              <a:rPr lang="en-US" sz="1600" b="0" i="0" dirty="0" smtClean="0"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"false" </a:t>
            </a:r>
            <a:r>
              <a:rPr lang="en-US" sz="1600" b="0" i="0" dirty="0" smtClean="0">
                <a:solidFill>
                  <a:srgbClr val="7F007F"/>
                </a:solidFill>
                <a:latin typeface="Monaco" charset="0"/>
                <a:cs typeface="Monaco" charset="0"/>
                <a:sym typeface="Monaco" charset="0"/>
              </a:rPr>
              <a:t>multiple</a:t>
            </a:r>
            <a:r>
              <a:rPr lang="en-US" sz="1600" b="0" i="0" dirty="0" smtClean="0"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"false"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	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valueConstraints</a:t>
            </a:r>
            <a:r>
              <a:rPr lang="en-US" sz="1600" b="0" i="0" dirty="0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 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/&gt;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&lt;/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propertyDefinition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&lt;/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propertyDefinitions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childNodeDefinitions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childNodeDefinition</a:t>
            </a:r>
            <a:r>
              <a:rPr lang="en-US" sz="1600" b="0" i="0" dirty="0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 </a:t>
            </a:r>
            <a:r>
              <a:rPr lang="en-US" sz="1600" b="0" i="0" dirty="0" smtClean="0">
                <a:solidFill>
                  <a:srgbClr val="7F007F"/>
                </a:solidFill>
                <a:latin typeface="Monaco" charset="0"/>
                <a:cs typeface="Monaco" charset="0"/>
                <a:sym typeface="Monaco" charset="0"/>
              </a:rPr>
              <a:t>name</a:t>
            </a:r>
            <a:r>
              <a:rPr lang="en-US" sz="1600" b="0" i="0" dirty="0" smtClean="0"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"*" </a:t>
            </a:r>
            <a:r>
              <a:rPr lang="en-US" sz="1600" b="0" i="0" dirty="0" err="1" smtClean="0">
                <a:solidFill>
                  <a:srgbClr val="7F007F"/>
                </a:solidFill>
                <a:latin typeface="Monaco" charset="0"/>
                <a:cs typeface="Monaco" charset="0"/>
                <a:sym typeface="Monaco" charset="0"/>
              </a:rPr>
              <a:t>defaultPrimaryType</a:t>
            </a:r>
            <a:r>
              <a:rPr lang="en-US" sz="1600" b="0" i="0" dirty="0" smtClean="0"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</a:t>
            </a:r>
            <a:r>
              <a:rPr lang="en-US" sz="1600" b="0" i="0" dirty="0" err="1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nt:file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</a:t>
            </a:r>
            <a:endParaRPr lang="en-US" sz="1600" b="0" i="0" dirty="0" smtClean="0">
              <a:solidFill>
                <a:srgbClr val="2A00FF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sym typeface="Monaco" charset="0"/>
              </a:rPr>
              <a:t>			</a:t>
            </a:r>
            <a:r>
              <a:rPr lang="en-US" sz="1600" b="0" i="0" dirty="0" err="1" smtClean="0">
                <a:solidFill>
                  <a:srgbClr val="7F007F"/>
                </a:solidFill>
                <a:latin typeface="Monaco" charset="0"/>
                <a:cs typeface="Monaco" charset="0"/>
                <a:sym typeface="Monaco" charset="0"/>
              </a:rPr>
              <a:t>autoCreated</a:t>
            </a:r>
            <a:r>
              <a:rPr lang="en-US" sz="1600" b="0" i="0" dirty="0" smtClean="0"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"false" </a:t>
            </a:r>
            <a:r>
              <a:rPr lang="en-US" sz="1600" b="0" i="0" dirty="0" smtClean="0">
                <a:solidFill>
                  <a:srgbClr val="7F007F"/>
                </a:solidFill>
                <a:latin typeface="Monaco" charset="0"/>
                <a:cs typeface="Monaco" charset="0"/>
                <a:sym typeface="Monaco" charset="0"/>
              </a:rPr>
              <a:t>mandatory</a:t>
            </a:r>
            <a:r>
              <a:rPr lang="en-US" sz="1600" b="0" i="0" dirty="0" smtClean="0"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"false" </a:t>
            </a:r>
            <a:r>
              <a:rPr lang="en-US" sz="1600" b="0" i="0" dirty="0" err="1" smtClean="0">
                <a:solidFill>
                  <a:srgbClr val="7F007F"/>
                </a:solidFill>
                <a:latin typeface="Monaco" charset="0"/>
                <a:cs typeface="Monaco" charset="0"/>
                <a:sym typeface="Monaco" charset="0"/>
              </a:rPr>
              <a:t>onParentVersion</a:t>
            </a:r>
            <a:r>
              <a:rPr lang="en-US" sz="1600" b="0" i="0" dirty="0" smtClean="0"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"COPY"</a:t>
            </a:r>
            <a:endParaRPr lang="en-US" sz="1600" b="0" i="0" dirty="0" smtClean="0">
              <a:solidFill>
                <a:srgbClr val="2A00FF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sym typeface="Monaco" charset="0"/>
              </a:rPr>
              <a:t>			</a:t>
            </a:r>
            <a:r>
              <a:rPr lang="en-US" sz="1600" b="0" i="0" dirty="0" smtClean="0">
                <a:solidFill>
                  <a:srgbClr val="7F007F"/>
                </a:solidFill>
                <a:latin typeface="Monaco" charset="0"/>
                <a:cs typeface="Monaco" charset="0"/>
                <a:sym typeface="Monaco" charset="0"/>
              </a:rPr>
              <a:t>protected</a:t>
            </a:r>
            <a:r>
              <a:rPr lang="en-US" sz="1600" b="0" i="0" dirty="0" smtClean="0"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"false" </a:t>
            </a:r>
            <a:r>
              <a:rPr lang="en-US" sz="1600" b="0" i="0" dirty="0" err="1" smtClean="0">
                <a:solidFill>
                  <a:srgbClr val="7F007F"/>
                </a:solidFill>
                <a:latin typeface="Monaco" charset="0"/>
                <a:cs typeface="Monaco" charset="0"/>
                <a:sym typeface="Monaco" charset="0"/>
              </a:rPr>
              <a:t>sameNameSiblings</a:t>
            </a:r>
            <a:r>
              <a:rPr lang="en-US" sz="1600" b="0" i="0" dirty="0" smtClean="0"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"true"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	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requiredPrimaryTypes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		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requiredPrimaryType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r>
              <a:rPr lang="en-US" sz="1600" b="0" i="0" dirty="0" err="1" smtClean="0">
                <a:latin typeface="Monaco" charset="0"/>
                <a:cs typeface="Monaco" charset="0"/>
                <a:sym typeface="Monaco" charset="0"/>
              </a:rPr>
              <a:t>nt:file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&lt;/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requiredPrimaryType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	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&lt;/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requiredPrimaryTypes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&lt;/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childNodeDefinition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&lt;/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childNodeDefinitions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   &lt;/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nodeType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>
              <a:solidFill>
                <a:srgbClr val="008080"/>
              </a:solidFill>
              <a:latin typeface="Monaco" charset="0"/>
              <a:sym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699960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1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6000"/>
              </a:lnSpc>
              <a:spcBef>
                <a:spcPts val="2700"/>
              </a:spcBef>
            </a:pPr>
            <a:r>
              <a:rPr lang="en-GB" sz="4800" dirty="0" smtClean="0">
                <a:solidFill>
                  <a:srgbClr val="FFFFFF"/>
                </a:solidFill>
              </a:rPr>
              <a:t>JCR Export &amp; Import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014035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</a:t>
            </a:r>
            <a:r>
              <a:rPr lang="en-GB" sz="3600" dirty="0" smtClean="0">
                <a:solidFill>
                  <a:srgbClr val="FFA300"/>
                </a:solidFill>
              </a:rPr>
              <a:t>System and Document View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The specification provides two XSD schemas to represent a content in an XML format. This allows to import and export from one </a:t>
            </a:r>
            <a:r>
              <a:rPr lang="en-GB" sz="2000" b="1" dirty="0" smtClean="0">
                <a:solidFill>
                  <a:srgbClr val="4C4C4C"/>
                </a:solidFill>
              </a:rPr>
              <a:t>JCR to </a:t>
            </a:r>
            <a:r>
              <a:rPr lang="en-GB" sz="2000" b="1" dirty="0">
                <a:solidFill>
                  <a:srgbClr val="4C4C4C"/>
                </a:solidFill>
              </a:rPr>
              <a:t>another.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System View:</a:t>
            </a:r>
            <a:br>
              <a:rPr lang="en-GB" sz="2000" b="1" dirty="0">
                <a:solidFill>
                  <a:srgbClr val="4C4C4C"/>
                </a:solidFill>
              </a:rPr>
            </a:br>
            <a:r>
              <a:rPr lang="en-GB" sz="2000" b="1" dirty="0">
                <a:solidFill>
                  <a:srgbClr val="4C4C4C"/>
                </a:solidFill>
              </a:rPr>
              <a:t>The system view mapping provides a complete serialization of workspace content to XML without loss of information</a:t>
            </a:r>
            <a:r>
              <a:rPr lang="en-GB" sz="2000" b="1" dirty="0" smtClean="0">
                <a:solidFill>
                  <a:srgbClr val="4C4C4C"/>
                </a:solidFill>
              </a:rPr>
              <a:t>. 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Document View </a:t>
            </a:r>
            <a:br>
              <a:rPr lang="en-GB" sz="2000" b="1" dirty="0">
                <a:solidFill>
                  <a:srgbClr val="4C4C4C"/>
                </a:solidFill>
              </a:rPr>
            </a:br>
            <a:r>
              <a:rPr lang="en-GB" sz="2000" b="1" dirty="0">
                <a:solidFill>
                  <a:srgbClr val="4C4C4C"/>
                </a:solidFill>
              </a:rPr>
              <a:t>The specification states: “The document view is designed to be more human-readable than the system view, though it achieves this at the expense of completeness.” Notably, the node type information is not included.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Remark: The </a:t>
            </a:r>
            <a:r>
              <a:rPr lang="en-GB" sz="2000" b="1" dirty="0">
                <a:solidFill>
                  <a:srgbClr val="4C4C4C"/>
                </a:solidFill>
              </a:rPr>
              <a:t>workspace root node is mapped to an XML element with the name </a:t>
            </a:r>
            <a:r>
              <a:rPr lang="en-GB" sz="2000" b="1" dirty="0" err="1">
                <a:solidFill>
                  <a:srgbClr val="4C4C4C"/>
                </a:solidFill>
              </a:rPr>
              <a:t>jcr:root</a:t>
            </a:r>
            <a:r>
              <a:rPr lang="en-GB" sz="2000" b="1" dirty="0">
                <a:solidFill>
                  <a:srgbClr val="4C4C4C"/>
                </a:solidFill>
              </a:rPr>
              <a:t>, because XML elements cannot have empty-string names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434997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</a:t>
            </a:r>
            <a:r>
              <a:rPr lang="en-GB" sz="3600" dirty="0" smtClean="0">
                <a:solidFill>
                  <a:srgbClr val="FFA300"/>
                </a:solidFill>
              </a:rPr>
              <a:t>Export using the Document View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marL="407349" indent="-407349">
              <a:lnSpc>
                <a:spcPct val="150000"/>
              </a:lnSpc>
            </a:pPr>
            <a:r>
              <a:rPr lang="en-US" sz="2000" dirty="0">
                <a:solidFill>
                  <a:srgbClr val="000088"/>
                </a:solidFill>
              </a:rPr>
              <a:t>&lt;</a:t>
            </a:r>
            <a:r>
              <a:rPr lang="en-US" sz="2000" dirty="0" err="1">
                <a:solidFill>
                  <a:srgbClr val="000088"/>
                </a:solidFill>
              </a:rPr>
              <a:t>myapp:document</a:t>
            </a:r>
            <a:r>
              <a:rPr lang="en-US" sz="2000" dirty="0">
                <a:solidFill>
                  <a:srgbClr val="774000"/>
                </a:solidFill>
              </a:rPr>
              <a:t> </a:t>
            </a:r>
            <a:r>
              <a:rPr lang="en-US" sz="2000" dirty="0" err="1">
                <a:solidFill>
                  <a:srgbClr val="774000"/>
                </a:solidFill>
              </a:rPr>
              <a:t>jcr:primaryType</a:t>
            </a:r>
            <a:r>
              <a:rPr lang="en-US" sz="2000" dirty="0">
                <a:solidFill>
                  <a:srgbClr val="774000"/>
                </a:solidFill>
              </a:rPr>
              <a:t>=</a:t>
            </a:r>
            <a:r>
              <a:rPr lang="en-US" sz="2000" dirty="0">
                <a:solidFill>
                  <a:srgbClr val="660000"/>
                </a:solidFill>
              </a:rPr>
              <a:t>"</a:t>
            </a:r>
            <a:r>
              <a:rPr lang="en-US" sz="2000" dirty="0" err="1">
                <a:solidFill>
                  <a:srgbClr val="660000"/>
                </a:solidFill>
              </a:rPr>
              <a:t>mynt:document</a:t>
            </a:r>
            <a:r>
              <a:rPr lang="en-US" sz="2000" dirty="0">
                <a:solidFill>
                  <a:srgbClr val="660000"/>
                </a:solidFill>
              </a:rPr>
              <a:t>"</a:t>
            </a:r>
            <a:r>
              <a:rPr lang="en-US" sz="2000" dirty="0">
                <a:solidFill>
                  <a:srgbClr val="774000"/>
                </a:solidFill>
              </a:rPr>
              <a:t> </a:t>
            </a:r>
            <a:r>
              <a:rPr lang="en-US" sz="2000" dirty="0" err="1">
                <a:solidFill>
                  <a:srgbClr val="774000"/>
                </a:solidFill>
              </a:rPr>
              <a:t>myapp:title</a:t>
            </a:r>
            <a:r>
              <a:rPr lang="en-US" sz="2000" dirty="0">
                <a:solidFill>
                  <a:srgbClr val="774000"/>
                </a:solidFill>
              </a:rPr>
              <a:t>=</a:t>
            </a:r>
            <a:r>
              <a:rPr lang="en-US" sz="2000" dirty="0">
                <a:solidFill>
                  <a:srgbClr val="660000"/>
                </a:solidFill>
              </a:rPr>
              <a:t>"JSR 170"</a:t>
            </a:r>
            <a:r>
              <a:rPr lang="en-US" sz="2000" dirty="0">
                <a:solidFill>
                  <a:srgbClr val="774000"/>
                </a:solidFill>
              </a:rPr>
              <a:t> </a:t>
            </a:r>
            <a:r>
              <a:rPr lang="en-US" sz="2000" dirty="0" err="1">
                <a:solidFill>
                  <a:srgbClr val="774000"/>
                </a:solidFill>
              </a:rPr>
              <a:t>myapp:lead</a:t>
            </a:r>
            <a:r>
              <a:rPr lang="en-US" sz="2000" dirty="0">
                <a:solidFill>
                  <a:srgbClr val="774000"/>
                </a:solidFill>
              </a:rPr>
              <a:t>=</a:t>
            </a:r>
            <a:r>
              <a:rPr lang="en-US" sz="2000" dirty="0">
                <a:solidFill>
                  <a:srgbClr val="660000"/>
                </a:solidFill>
              </a:rPr>
              <a:t>"Content Repository"</a:t>
            </a:r>
            <a:r>
              <a:rPr lang="en-US" sz="2000" dirty="0">
                <a:solidFill>
                  <a:srgbClr val="000088"/>
                </a:solidFill>
              </a:rPr>
              <a:t>&gt;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      </a:t>
            </a:r>
            <a:r>
              <a:rPr lang="en-US" sz="2000" dirty="0">
                <a:solidFill>
                  <a:srgbClr val="000088"/>
                </a:solidFill>
              </a:rPr>
              <a:t>&lt;</a:t>
            </a:r>
            <a:r>
              <a:rPr lang="en-US" sz="2000" dirty="0" err="1">
                <a:solidFill>
                  <a:srgbClr val="000088"/>
                </a:solidFill>
              </a:rPr>
              <a:t>myapp:body</a:t>
            </a:r>
            <a:r>
              <a:rPr lang="en-US" sz="2000" dirty="0">
                <a:solidFill>
                  <a:srgbClr val="774000"/>
                </a:solidFill>
              </a:rPr>
              <a:t> </a:t>
            </a:r>
            <a:r>
              <a:rPr lang="en-US" sz="2000" dirty="0" err="1">
                <a:solidFill>
                  <a:srgbClr val="774000"/>
                </a:solidFill>
              </a:rPr>
              <a:t>jcr:primaryType</a:t>
            </a:r>
            <a:r>
              <a:rPr lang="en-US" sz="2000" dirty="0">
                <a:solidFill>
                  <a:srgbClr val="774000"/>
                </a:solidFill>
              </a:rPr>
              <a:t>=</a:t>
            </a:r>
            <a:r>
              <a:rPr lang="en-US" sz="2000" dirty="0">
                <a:solidFill>
                  <a:srgbClr val="660000"/>
                </a:solidFill>
              </a:rPr>
              <a:t>"</a:t>
            </a:r>
            <a:r>
              <a:rPr lang="en-US" sz="2000" dirty="0" err="1">
                <a:solidFill>
                  <a:srgbClr val="660000"/>
                </a:solidFill>
              </a:rPr>
              <a:t>mynt:body</a:t>
            </a:r>
            <a:r>
              <a:rPr lang="en-US" sz="2000" dirty="0">
                <a:solidFill>
                  <a:srgbClr val="660000"/>
                </a:solidFill>
              </a:rPr>
              <a:t>"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            </a:t>
            </a:r>
            <a:r>
              <a:rPr lang="en-US" sz="2000" dirty="0">
                <a:solidFill>
                  <a:srgbClr val="000088"/>
                </a:solidFill>
              </a:rPr>
              <a:t>&lt;</a:t>
            </a:r>
            <a:r>
              <a:rPr lang="en-US" sz="2000" dirty="0" err="1">
                <a:solidFill>
                  <a:srgbClr val="000088"/>
                </a:solidFill>
              </a:rPr>
              <a:t>myapp:paragraph</a:t>
            </a:r>
            <a:r>
              <a:rPr lang="en-US" sz="2000" dirty="0">
                <a:solidFill>
                  <a:srgbClr val="774000"/>
                </a:solidFill>
              </a:rPr>
              <a:t> </a:t>
            </a:r>
            <a:r>
              <a:rPr lang="en-US" sz="2000" dirty="0" err="1">
                <a:solidFill>
                  <a:srgbClr val="774000"/>
                </a:solidFill>
              </a:rPr>
              <a:t>jcr:primaryType</a:t>
            </a:r>
            <a:r>
              <a:rPr lang="en-US" sz="2000" dirty="0">
                <a:solidFill>
                  <a:srgbClr val="774000"/>
                </a:solidFill>
              </a:rPr>
              <a:t>=</a:t>
            </a:r>
            <a:r>
              <a:rPr lang="en-US" sz="2000" dirty="0">
                <a:solidFill>
                  <a:srgbClr val="660000"/>
                </a:solidFill>
              </a:rPr>
              <a:t>"</a:t>
            </a:r>
            <a:r>
              <a:rPr lang="en-US" sz="2000" dirty="0" err="1">
                <a:solidFill>
                  <a:srgbClr val="660000"/>
                </a:solidFill>
              </a:rPr>
              <a:t>mynt:paragraph</a:t>
            </a:r>
            <a:r>
              <a:rPr lang="en-US" sz="2000" dirty="0">
                <a:solidFill>
                  <a:srgbClr val="660000"/>
                </a:solidFill>
              </a:rPr>
              <a:t>"</a:t>
            </a:r>
            <a:r>
              <a:rPr lang="en-US" sz="2000" dirty="0">
                <a:solidFill>
                  <a:srgbClr val="774000"/>
                </a:solidFill>
              </a:rPr>
              <a:t> </a:t>
            </a:r>
            <a:r>
              <a:rPr lang="en-US" sz="2000" dirty="0" err="1">
                <a:solidFill>
                  <a:srgbClr val="774000"/>
                </a:solidFill>
              </a:rPr>
              <a:t>myapp:title</a:t>
            </a:r>
            <a:r>
              <a:rPr lang="en-US" sz="2000" dirty="0">
                <a:solidFill>
                  <a:srgbClr val="774000"/>
                </a:solidFill>
              </a:rPr>
              <a:t>=</a:t>
            </a:r>
            <a:r>
              <a:rPr lang="en-US" sz="2000" dirty="0">
                <a:solidFill>
                  <a:srgbClr val="660000"/>
                </a:solidFill>
              </a:rPr>
              <a:t>"Node Types"</a:t>
            </a:r>
            <a:r>
              <a:rPr lang="en-US" sz="2000" dirty="0">
                <a:solidFill>
                  <a:srgbClr val="774000"/>
                </a:solidFill>
              </a:rPr>
              <a:t> </a:t>
            </a:r>
            <a:r>
              <a:rPr lang="en-US" sz="2000" dirty="0" err="1">
                <a:solidFill>
                  <a:srgbClr val="774000"/>
                </a:solidFill>
              </a:rPr>
              <a:t>myapp:text</a:t>
            </a:r>
            <a:r>
              <a:rPr lang="en-US" sz="2000" dirty="0">
                <a:solidFill>
                  <a:srgbClr val="774000"/>
                </a:solidFill>
              </a:rPr>
              <a:t>=</a:t>
            </a:r>
            <a:r>
              <a:rPr lang="en-US" sz="2000" dirty="0">
                <a:solidFill>
                  <a:srgbClr val="660000"/>
                </a:solidFill>
              </a:rPr>
              <a:t>"An important feature..."</a:t>
            </a:r>
            <a:r>
              <a:rPr lang="en-US" sz="2000" dirty="0">
                <a:solidFill>
                  <a:srgbClr val="774000"/>
                </a:solidFill>
              </a:rPr>
              <a:t>/</a:t>
            </a:r>
            <a:r>
              <a:rPr lang="en-US" sz="2000" dirty="0">
                <a:solidFill>
                  <a:srgbClr val="000088"/>
                </a:solidFill>
              </a:rPr>
              <a:t>&gt;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      </a:t>
            </a:r>
            <a:r>
              <a:rPr lang="en-US" sz="2000" dirty="0">
                <a:solidFill>
                  <a:srgbClr val="000088"/>
                </a:solidFill>
              </a:rPr>
              <a:t>&lt;/</a:t>
            </a:r>
            <a:r>
              <a:rPr lang="en-US" sz="2000" dirty="0" err="1">
                <a:solidFill>
                  <a:srgbClr val="000088"/>
                </a:solidFill>
              </a:rPr>
              <a:t>myapp:body</a:t>
            </a:r>
            <a:r>
              <a:rPr lang="en-US" sz="2000" dirty="0">
                <a:solidFill>
                  <a:srgbClr val="000088"/>
                </a:solidFill>
              </a:rPr>
              <a:t>&gt;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solidFill>
                  <a:srgbClr val="000088"/>
                </a:solidFill>
              </a:rPr>
              <a:t>&lt;/</a:t>
            </a:r>
            <a:r>
              <a:rPr lang="en-US" sz="2000" dirty="0" err="1">
                <a:solidFill>
                  <a:srgbClr val="000088"/>
                </a:solidFill>
              </a:rPr>
              <a:t>myapp:document</a:t>
            </a:r>
            <a:r>
              <a:rPr lang="en-US" sz="2000" dirty="0">
                <a:solidFill>
                  <a:srgbClr val="000088"/>
                </a:solidFill>
              </a:rPr>
              <a:t>&gt;</a:t>
            </a:r>
            <a:r>
              <a:rPr lang="en-US" sz="1800" dirty="0"/>
              <a:t> 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426260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1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6000"/>
              </a:lnSpc>
              <a:spcBef>
                <a:spcPts val="2700"/>
              </a:spcBef>
            </a:pPr>
            <a:r>
              <a:rPr lang="en-GB" sz="4800" dirty="0" smtClean="0">
                <a:solidFill>
                  <a:srgbClr val="FFFFFF"/>
                </a:solidFill>
              </a:rPr>
              <a:t>JCR Concept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024472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</a:t>
            </a:r>
            <a:r>
              <a:rPr lang="en-GB" sz="3600" dirty="0" smtClean="0">
                <a:solidFill>
                  <a:srgbClr val="FFA300"/>
                </a:solidFill>
              </a:rPr>
              <a:t>Export using the System View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389623" y="1115541"/>
            <a:ext cx="10179255" cy="6164383"/>
          </a:xfrm>
          <a:prstGeom prst="rect">
            <a:avLst/>
          </a:prstGeom>
          <a:ln/>
        </p:spPr>
        <p:txBody>
          <a:bodyPr rIns="41780"/>
          <a:lstStyle>
            <a:lvl1pPr marL="258763" indent="-255588" algn="l" defTabSz="457200" rtl="0" eaLnBrk="0" fontAlgn="base" hangingPunct="0">
              <a:lnSpc>
                <a:spcPct val="67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70000"/>
              <a:buFont typeface="Symbol" charset="0"/>
              <a:buChar char="•"/>
              <a:defRPr sz="2600" b="1" i="1">
                <a:solidFill>
                  <a:srgbClr val="333333"/>
                </a:solidFill>
                <a:latin typeface="+mn-lt"/>
                <a:ea typeface="ＭＳ Ｐゴシック" charset="0"/>
                <a:cs typeface="+mn-cs"/>
              </a:defRPr>
            </a:lvl1pPr>
            <a:lvl2pPr marL="261938" indent="-261938" algn="l" defTabSz="457200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  <a:defRPr sz="2200" b="1" i="1">
                <a:solidFill>
                  <a:srgbClr val="4C4C4C"/>
                </a:solidFill>
                <a:latin typeface="+mn-lt"/>
                <a:ea typeface="+mn-ea"/>
                <a:cs typeface="+mn-cs"/>
              </a:defRPr>
            </a:lvl2pPr>
            <a:lvl3pPr marL="1287463" indent="-212725" algn="l" defTabSz="457200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0"/>
              <a:buChar char=""/>
              <a:defRPr sz="2200" b="1" i="1">
                <a:solidFill>
                  <a:srgbClr val="4C4C4C"/>
                </a:solidFill>
                <a:latin typeface="+mn-lt"/>
                <a:ea typeface="+mn-ea"/>
                <a:cs typeface="+mn-cs"/>
              </a:defRPr>
            </a:lvl3pPr>
            <a:lvl4pPr marL="4772025" indent="-3695700" algn="l" defTabSz="457200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ts val="850"/>
              </a:spcAft>
              <a:buClr>
                <a:srgbClr val="4C4C4C"/>
              </a:buClr>
              <a:buSzPct val="45000"/>
              <a:buFont typeface="Times New Roman" charset="0"/>
              <a:buChar char=""/>
              <a:defRPr sz="2200" i="1" baseline="20000">
                <a:solidFill>
                  <a:srgbClr val="4C4C4C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charset="0"/>
                <a:cs typeface="Symbol" charset="2"/>
              </a:defRPr>
            </a:lvl4pPr>
            <a:lvl5pPr marL="2057400" indent="-228600" algn="l" defTabSz="457200" rtl="0" eaLnBrk="0" fontAlgn="base" hangingPunct="0">
              <a:lnSpc>
                <a:spcPct val="73000"/>
              </a:lnSpc>
              <a:spcBef>
                <a:spcPts val="800"/>
              </a:spcBef>
              <a:spcAft>
                <a:spcPct val="0"/>
              </a:spcAft>
              <a:buClr>
                <a:srgbClr val="4C4C4C"/>
              </a:buClr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+mn-lt"/>
                <a:ea typeface="Symbol" charset="2"/>
                <a:cs typeface="Symbol" charset="2"/>
              </a:defRPr>
            </a:lvl5pPr>
            <a:lvl6pPr marL="457200" algn="l" defTabSz="457200" rtl="0" fontAlgn="base">
              <a:lnSpc>
                <a:spcPct val="73000"/>
              </a:lnSpc>
              <a:spcBef>
                <a:spcPts val="800"/>
              </a:spcBef>
              <a:spcAft>
                <a:spcPct val="0"/>
              </a:spcAft>
              <a:buClr>
                <a:srgbClr val="4C4C4C"/>
              </a:buClr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+mn-lt"/>
                <a:ea typeface="Symbol" charset="2"/>
                <a:cs typeface="Symbol" charset="2"/>
              </a:defRPr>
            </a:lvl6pPr>
            <a:lvl7pPr marL="914400" algn="l" defTabSz="457200" rtl="0" fontAlgn="base">
              <a:lnSpc>
                <a:spcPct val="73000"/>
              </a:lnSpc>
              <a:spcBef>
                <a:spcPts val="800"/>
              </a:spcBef>
              <a:spcAft>
                <a:spcPct val="0"/>
              </a:spcAft>
              <a:buClr>
                <a:srgbClr val="4C4C4C"/>
              </a:buClr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+mn-lt"/>
                <a:ea typeface="Symbol" charset="2"/>
                <a:cs typeface="Symbol" charset="2"/>
              </a:defRPr>
            </a:lvl7pPr>
            <a:lvl8pPr marL="1371600" algn="l" defTabSz="457200" rtl="0" fontAlgn="base">
              <a:lnSpc>
                <a:spcPct val="73000"/>
              </a:lnSpc>
              <a:spcBef>
                <a:spcPts val="800"/>
              </a:spcBef>
              <a:spcAft>
                <a:spcPct val="0"/>
              </a:spcAft>
              <a:buClr>
                <a:srgbClr val="4C4C4C"/>
              </a:buClr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+mn-lt"/>
                <a:ea typeface="Symbol" charset="2"/>
                <a:cs typeface="Symbol" charset="2"/>
              </a:defRPr>
            </a:lvl8pPr>
            <a:lvl9pPr marL="1828800" algn="l" defTabSz="457200" rtl="0" fontAlgn="base">
              <a:lnSpc>
                <a:spcPct val="73000"/>
              </a:lnSpc>
              <a:spcBef>
                <a:spcPts val="800"/>
              </a:spcBef>
              <a:spcAft>
                <a:spcPct val="0"/>
              </a:spcAft>
              <a:buClr>
                <a:srgbClr val="4C4C4C"/>
              </a:buClr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+mn-lt"/>
                <a:ea typeface="Symbol" charset="2"/>
                <a:cs typeface="Symbol" charset="2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sv:node</a:t>
            </a:r>
            <a:r>
              <a:rPr lang="en-US" sz="1500" dirty="0" smtClean="0">
                <a:solidFill>
                  <a:srgbClr val="774000"/>
                </a:solidFill>
              </a:rPr>
              <a:t> </a:t>
            </a:r>
            <a:r>
              <a:rPr lang="en-US" sz="1500" dirty="0" err="1" smtClean="0">
                <a:solidFill>
                  <a:srgbClr val="774000"/>
                </a:solidFill>
              </a:rPr>
              <a:t>xmlns:jcr</a:t>
            </a:r>
            <a:r>
              <a:rPr lang="en-US" sz="1500" dirty="0" smtClean="0">
                <a:solidFill>
                  <a:srgbClr val="774000"/>
                </a:solidFill>
              </a:rPr>
              <a:t>="</a:t>
            </a:r>
            <a:r>
              <a:rPr lang="en-US" sz="1500" u="sng" dirty="0" smtClean="0">
                <a:solidFill>
                  <a:srgbClr val="009999"/>
                </a:solidFill>
                <a:hlinkClick r:id="rId3"/>
              </a:rPr>
              <a:t>http://www.jcp.org/jcr/1.0</a:t>
            </a:r>
            <a:r>
              <a:rPr lang="en-US" sz="1500" dirty="0" smtClean="0">
                <a:solidFill>
                  <a:srgbClr val="774000"/>
                </a:solidFill>
              </a:rPr>
              <a:t>"xmlns:nt=</a:t>
            </a:r>
            <a:r>
              <a:rPr lang="en-US" sz="1500" dirty="0" smtClean="0">
                <a:solidFill>
                  <a:srgbClr val="660000"/>
                </a:solidFill>
              </a:rPr>
              <a:t>"</a:t>
            </a:r>
            <a:r>
              <a:rPr lang="en-US" sz="1500" u="sng" dirty="0" smtClean="0">
                <a:solidFill>
                  <a:srgbClr val="009999"/>
                </a:solidFill>
                <a:hlinkClick r:id="rId4"/>
              </a:rPr>
              <a:t>http://www.jcp.org/jcr/nt/1.0</a:t>
            </a:r>
            <a:r>
              <a:rPr lang="en-US" sz="1500" dirty="0" smtClean="0">
                <a:solidFill>
                  <a:srgbClr val="660000"/>
                </a:solidFill>
              </a:rPr>
              <a:t>"</a:t>
            </a:r>
            <a:r>
              <a:rPr lang="en-US" sz="1500" dirty="0" smtClean="0">
                <a:solidFill>
                  <a:srgbClr val="774000"/>
                </a:solidFill>
              </a:rPr>
              <a:t>xmlns:mix=</a:t>
            </a:r>
            <a:r>
              <a:rPr lang="en-US" sz="1500" dirty="0" smtClean="0">
                <a:solidFill>
                  <a:srgbClr val="660000"/>
                </a:solidFill>
              </a:rPr>
              <a:t>"</a:t>
            </a:r>
            <a:r>
              <a:rPr lang="en-US" sz="1500" u="sng" dirty="0" smtClean="0">
                <a:solidFill>
                  <a:srgbClr val="009999"/>
                </a:solidFill>
                <a:hlinkClick r:id="rId5"/>
              </a:rPr>
              <a:t>http://www.jcp.org/jcr/mix/1.0</a:t>
            </a:r>
            <a:r>
              <a:rPr lang="en-US" sz="1500" dirty="0" smtClean="0">
                <a:solidFill>
                  <a:srgbClr val="660000"/>
                </a:solidFill>
              </a:rPr>
              <a:t>"</a:t>
            </a:r>
            <a:r>
              <a:rPr lang="en-US" sz="1500" dirty="0" smtClean="0">
                <a:solidFill>
                  <a:srgbClr val="774000"/>
                </a:solidFill>
              </a:rPr>
              <a:t> </a:t>
            </a:r>
            <a:r>
              <a:rPr lang="en-US" sz="1500" dirty="0" err="1" smtClean="0">
                <a:solidFill>
                  <a:srgbClr val="774000"/>
                </a:solidFill>
              </a:rPr>
              <a:t>xmlns:sv</a:t>
            </a:r>
            <a:r>
              <a:rPr lang="en-US" sz="1500" dirty="0" smtClean="0">
                <a:solidFill>
                  <a:srgbClr val="774000"/>
                </a:solidFill>
              </a:rPr>
              <a:t>=</a:t>
            </a:r>
            <a:r>
              <a:rPr lang="en-US" sz="1500" dirty="0" smtClean="0">
                <a:solidFill>
                  <a:srgbClr val="660000"/>
                </a:solidFill>
              </a:rPr>
              <a:t>"</a:t>
            </a:r>
            <a:r>
              <a:rPr lang="en-US" sz="1500" u="sng" dirty="0" smtClean="0">
                <a:solidFill>
                  <a:srgbClr val="009999"/>
                </a:solidFill>
                <a:hlinkClick r:id="rId6"/>
              </a:rPr>
              <a:t>http://www.jcp.org/jcr/sv/1.0</a:t>
            </a:r>
            <a:r>
              <a:rPr lang="en-US" sz="1500" dirty="0" smtClean="0">
                <a:solidFill>
                  <a:srgbClr val="660000"/>
                </a:solidFill>
              </a:rPr>
              <a:t>"</a:t>
            </a:r>
            <a:r>
              <a:rPr lang="en-US" sz="1500" dirty="0" smtClean="0">
                <a:solidFill>
                  <a:srgbClr val="774000"/>
                </a:solidFill>
              </a:rPr>
              <a:t>xmlns:myapp=</a:t>
            </a:r>
            <a:r>
              <a:rPr lang="en-US" sz="1500" dirty="0" smtClean="0">
                <a:solidFill>
                  <a:srgbClr val="660000"/>
                </a:solidFill>
              </a:rPr>
              <a:t>"</a:t>
            </a:r>
            <a:r>
              <a:rPr lang="en-US" sz="1500" u="sng" dirty="0" smtClean="0">
                <a:solidFill>
                  <a:srgbClr val="009999"/>
                </a:solidFill>
                <a:hlinkClick r:id="rId7"/>
              </a:rPr>
              <a:t>http://mycorp.com/</a:t>
            </a:r>
            <a:r>
              <a:rPr lang="en-US" sz="1500" u="sng" dirty="0" err="1" smtClean="0">
                <a:solidFill>
                  <a:srgbClr val="009999"/>
                </a:solidFill>
                <a:hlinkClick r:id="rId7"/>
              </a:rPr>
              <a:t>myapp</a:t>
            </a:r>
            <a:r>
              <a:rPr lang="en-US" sz="1500" dirty="0" err="1" smtClean="0">
                <a:solidFill>
                  <a:srgbClr val="660000"/>
                </a:solidFill>
              </a:rPr>
              <a:t>"</a:t>
            </a:r>
            <a:r>
              <a:rPr lang="en-US" sz="1500" dirty="0" err="1" smtClean="0">
                <a:solidFill>
                  <a:srgbClr val="774000"/>
                </a:solidFill>
              </a:rPr>
              <a:t>xmlns:mynt</a:t>
            </a:r>
            <a:r>
              <a:rPr lang="en-US" sz="1500" dirty="0" smtClean="0">
                <a:solidFill>
                  <a:srgbClr val="774000"/>
                </a:solidFill>
              </a:rPr>
              <a:t>=</a:t>
            </a:r>
            <a:r>
              <a:rPr lang="en-US" sz="1500" dirty="0" smtClean="0">
                <a:solidFill>
                  <a:srgbClr val="660000"/>
                </a:solidFill>
              </a:rPr>
              <a:t>"</a:t>
            </a:r>
            <a:r>
              <a:rPr lang="en-US" sz="1500" u="sng" dirty="0" smtClean="0">
                <a:solidFill>
                  <a:srgbClr val="009999"/>
                </a:solidFill>
                <a:hlinkClick r:id="rId8"/>
              </a:rPr>
              <a:t>http://mycorp.com/mynt</a:t>
            </a:r>
            <a:r>
              <a:rPr lang="en-US" sz="1500" dirty="0" smtClean="0">
                <a:solidFill>
                  <a:srgbClr val="660000"/>
                </a:solidFill>
              </a:rPr>
              <a:t>"</a:t>
            </a:r>
            <a:r>
              <a:rPr lang="en-US" sz="1500" dirty="0" smtClean="0">
                <a:solidFill>
                  <a:srgbClr val="774000"/>
                </a:solidFill>
              </a:rPr>
              <a:t> </a:t>
            </a:r>
            <a:r>
              <a:rPr lang="en-US" sz="1500" dirty="0" err="1" smtClean="0">
                <a:solidFill>
                  <a:srgbClr val="774000"/>
                </a:solidFill>
              </a:rPr>
              <a:t>sv:name</a:t>
            </a:r>
            <a:r>
              <a:rPr lang="en-US" sz="1500" dirty="0" smtClean="0">
                <a:solidFill>
                  <a:srgbClr val="774000"/>
                </a:solidFill>
              </a:rPr>
              <a:t>=</a:t>
            </a:r>
            <a:r>
              <a:rPr lang="en-US" sz="1500" dirty="0" smtClean="0">
                <a:solidFill>
                  <a:srgbClr val="660000"/>
                </a:solidFill>
              </a:rPr>
              <a:t>"</a:t>
            </a:r>
            <a:r>
              <a:rPr lang="en-US" sz="1500" dirty="0" err="1" smtClean="0">
                <a:solidFill>
                  <a:srgbClr val="660000"/>
                </a:solidFill>
              </a:rPr>
              <a:t>myapp:document</a:t>
            </a:r>
            <a:r>
              <a:rPr lang="en-US" sz="1500" dirty="0" smtClean="0">
                <a:solidFill>
                  <a:srgbClr val="660000"/>
                </a:solidFill>
              </a:rPr>
              <a:t>"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</a:t>
            </a: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sv:property</a:t>
            </a:r>
            <a:r>
              <a:rPr lang="en-US" sz="1500" dirty="0" smtClean="0">
                <a:solidFill>
                  <a:srgbClr val="774000"/>
                </a:solidFill>
              </a:rPr>
              <a:t> </a:t>
            </a:r>
            <a:r>
              <a:rPr lang="en-US" sz="1500" dirty="0" err="1" smtClean="0">
                <a:solidFill>
                  <a:srgbClr val="774000"/>
                </a:solidFill>
              </a:rPr>
              <a:t>sv:name</a:t>
            </a:r>
            <a:r>
              <a:rPr lang="en-US" sz="1500" dirty="0" smtClean="0">
                <a:solidFill>
                  <a:srgbClr val="774000"/>
                </a:solidFill>
              </a:rPr>
              <a:t>="</a:t>
            </a:r>
            <a:r>
              <a:rPr lang="en-US" sz="1500" dirty="0" err="1" smtClean="0">
                <a:solidFill>
                  <a:srgbClr val="774000"/>
                </a:solidFill>
              </a:rPr>
              <a:t>jcr:primaryType</a:t>
            </a:r>
            <a:r>
              <a:rPr lang="en-US" sz="1500" dirty="0" smtClean="0">
                <a:solidFill>
                  <a:srgbClr val="774000"/>
                </a:solidFill>
              </a:rPr>
              <a:t>" </a:t>
            </a:r>
            <a:r>
              <a:rPr lang="en-US" sz="1500" dirty="0" err="1" smtClean="0">
                <a:solidFill>
                  <a:srgbClr val="774000"/>
                </a:solidFill>
              </a:rPr>
              <a:t>sv:type</a:t>
            </a:r>
            <a:r>
              <a:rPr lang="en-US" sz="1500" dirty="0" smtClean="0">
                <a:solidFill>
                  <a:srgbClr val="774000"/>
                </a:solidFill>
              </a:rPr>
              <a:t>="Name"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sv:value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err="1" smtClean="0"/>
              <a:t>mynt:document</a:t>
            </a:r>
            <a:r>
              <a:rPr lang="en-US" sz="1500" dirty="0" smtClean="0">
                <a:solidFill>
                  <a:srgbClr val="000088"/>
                </a:solidFill>
              </a:rPr>
              <a:t>&lt;/</a:t>
            </a:r>
            <a:r>
              <a:rPr lang="en-US" sz="1500" dirty="0" err="1" smtClean="0">
                <a:solidFill>
                  <a:srgbClr val="000088"/>
                </a:solidFill>
              </a:rPr>
              <a:t>sv:value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</a:t>
            </a:r>
            <a:r>
              <a:rPr lang="en-US" sz="1500" dirty="0" smtClean="0">
                <a:solidFill>
                  <a:srgbClr val="000088"/>
                </a:solidFill>
              </a:rPr>
              <a:t>&lt;/</a:t>
            </a:r>
            <a:r>
              <a:rPr lang="en-US" sz="1500" dirty="0" err="1" smtClean="0">
                <a:solidFill>
                  <a:srgbClr val="000088"/>
                </a:solidFill>
              </a:rPr>
              <a:t>sv:property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</a:t>
            </a: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sv:property</a:t>
            </a:r>
            <a:r>
              <a:rPr lang="en-US" sz="1500" dirty="0" smtClean="0">
                <a:solidFill>
                  <a:srgbClr val="774000"/>
                </a:solidFill>
              </a:rPr>
              <a:t> </a:t>
            </a:r>
            <a:r>
              <a:rPr lang="en-US" sz="1500" dirty="0" err="1" smtClean="0">
                <a:solidFill>
                  <a:srgbClr val="774000"/>
                </a:solidFill>
              </a:rPr>
              <a:t>sv:name</a:t>
            </a:r>
            <a:r>
              <a:rPr lang="en-US" sz="1500" dirty="0" smtClean="0">
                <a:solidFill>
                  <a:srgbClr val="774000"/>
                </a:solidFill>
              </a:rPr>
              <a:t>="</a:t>
            </a:r>
            <a:r>
              <a:rPr lang="en-US" sz="1500" dirty="0" err="1" smtClean="0">
                <a:solidFill>
                  <a:srgbClr val="774000"/>
                </a:solidFill>
              </a:rPr>
              <a:t>myapp:title</a:t>
            </a:r>
            <a:r>
              <a:rPr lang="en-US" sz="1500" dirty="0" smtClean="0">
                <a:solidFill>
                  <a:srgbClr val="774000"/>
                </a:solidFill>
              </a:rPr>
              <a:t>" </a:t>
            </a:r>
            <a:r>
              <a:rPr lang="en-US" sz="1500" dirty="0" err="1" smtClean="0">
                <a:solidFill>
                  <a:srgbClr val="774000"/>
                </a:solidFill>
              </a:rPr>
              <a:t>sv:type</a:t>
            </a:r>
            <a:r>
              <a:rPr lang="en-US" sz="1500" dirty="0" smtClean="0">
                <a:solidFill>
                  <a:srgbClr val="774000"/>
                </a:solidFill>
              </a:rPr>
              <a:t>=</a:t>
            </a:r>
            <a:r>
              <a:rPr lang="en-US" sz="1500" dirty="0" smtClean="0">
                <a:solidFill>
                  <a:srgbClr val="660000"/>
                </a:solidFill>
              </a:rPr>
              <a:t>"String"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sv:value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/>
              <a:t>JSR 170</a:t>
            </a:r>
            <a:r>
              <a:rPr lang="en-US" sz="1500" dirty="0" smtClean="0">
                <a:solidFill>
                  <a:srgbClr val="000088"/>
                </a:solidFill>
              </a:rPr>
              <a:t>&lt;/</a:t>
            </a:r>
            <a:r>
              <a:rPr lang="en-US" sz="1500" dirty="0" err="1" smtClean="0">
                <a:solidFill>
                  <a:srgbClr val="000088"/>
                </a:solidFill>
              </a:rPr>
              <a:t>sv:value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</a:t>
            </a:r>
            <a:r>
              <a:rPr lang="en-US" sz="1500" dirty="0" smtClean="0">
                <a:solidFill>
                  <a:srgbClr val="000088"/>
                </a:solidFill>
              </a:rPr>
              <a:t>&lt;/</a:t>
            </a:r>
            <a:r>
              <a:rPr lang="en-US" sz="1500" dirty="0" err="1" smtClean="0">
                <a:solidFill>
                  <a:srgbClr val="000088"/>
                </a:solidFill>
              </a:rPr>
              <a:t>sv:property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</a:t>
            </a: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sv:property</a:t>
            </a:r>
            <a:r>
              <a:rPr lang="en-US" sz="1500" dirty="0" smtClean="0">
                <a:solidFill>
                  <a:srgbClr val="774000"/>
                </a:solidFill>
              </a:rPr>
              <a:t> </a:t>
            </a:r>
            <a:r>
              <a:rPr lang="en-US" sz="1500" dirty="0" err="1" smtClean="0">
                <a:solidFill>
                  <a:srgbClr val="774000"/>
                </a:solidFill>
              </a:rPr>
              <a:t>sv:name</a:t>
            </a:r>
            <a:r>
              <a:rPr lang="en-US" sz="1500" dirty="0" smtClean="0">
                <a:solidFill>
                  <a:srgbClr val="774000"/>
                </a:solidFill>
              </a:rPr>
              <a:t>="</a:t>
            </a:r>
            <a:r>
              <a:rPr lang="en-US" sz="1500" dirty="0" err="1" smtClean="0">
                <a:solidFill>
                  <a:srgbClr val="774000"/>
                </a:solidFill>
              </a:rPr>
              <a:t>myapp:lead</a:t>
            </a:r>
            <a:r>
              <a:rPr lang="en-US" sz="1500" dirty="0" smtClean="0">
                <a:solidFill>
                  <a:srgbClr val="774000"/>
                </a:solidFill>
              </a:rPr>
              <a:t>" </a:t>
            </a:r>
            <a:r>
              <a:rPr lang="en-US" sz="1500" dirty="0" err="1" smtClean="0">
                <a:solidFill>
                  <a:srgbClr val="774000"/>
                </a:solidFill>
              </a:rPr>
              <a:t>sv:type</a:t>
            </a:r>
            <a:r>
              <a:rPr lang="en-US" sz="1500" dirty="0" smtClean="0">
                <a:solidFill>
                  <a:srgbClr val="774000"/>
                </a:solidFill>
              </a:rPr>
              <a:t>=</a:t>
            </a:r>
            <a:r>
              <a:rPr lang="en-US" sz="1500" dirty="0" smtClean="0">
                <a:solidFill>
                  <a:srgbClr val="660000"/>
                </a:solidFill>
              </a:rPr>
              <a:t>"String"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sv:value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/>
              <a:t>Content Repository</a:t>
            </a:r>
            <a:r>
              <a:rPr lang="en-US" sz="1500" dirty="0" smtClean="0">
                <a:solidFill>
                  <a:srgbClr val="000088"/>
                </a:solidFill>
              </a:rPr>
              <a:t>&lt;/</a:t>
            </a:r>
            <a:r>
              <a:rPr lang="en-US" sz="1500" dirty="0" err="1" smtClean="0">
                <a:solidFill>
                  <a:srgbClr val="000088"/>
                </a:solidFill>
              </a:rPr>
              <a:t>sv:value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</a:t>
            </a:r>
            <a:r>
              <a:rPr lang="en-US" sz="1500" dirty="0" smtClean="0">
                <a:solidFill>
                  <a:srgbClr val="000088"/>
                </a:solidFill>
              </a:rPr>
              <a:t>&lt;/</a:t>
            </a:r>
            <a:r>
              <a:rPr lang="en-US" sz="1500" dirty="0" err="1" smtClean="0">
                <a:solidFill>
                  <a:srgbClr val="000088"/>
                </a:solidFill>
              </a:rPr>
              <a:t>sv:property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</a:t>
            </a: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sv:node</a:t>
            </a:r>
            <a:r>
              <a:rPr lang="en-US" sz="1500" dirty="0" smtClean="0">
                <a:solidFill>
                  <a:srgbClr val="774000"/>
                </a:solidFill>
              </a:rPr>
              <a:t> </a:t>
            </a:r>
            <a:r>
              <a:rPr lang="en-US" sz="1500" dirty="0" err="1" smtClean="0">
                <a:solidFill>
                  <a:srgbClr val="774000"/>
                </a:solidFill>
              </a:rPr>
              <a:t>sv:name</a:t>
            </a:r>
            <a:r>
              <a:rPr lang="en-US" sz="1500" dirty="0" smtClean="0">
                <a:solidFill>
                  <a:srgbClr val="774000"/>
                </a:solidFill>
              </a:rPr>
              <a:t>="</a:t>
            </a:r>
            <a:r>
              <a:rPr lang="en-US" sz="1500" dirty="0" err="1" smtClean="0">
                <a:solidFill>
                  <a:srgbClr val="774000"/>
                </a:solidFill>
              </a:rPr>
              <a:t>myapp:body</a:t>
            </a:r>
            <a:r>
              <a:rPr lang="en-US" sz="1500" dirty="0" smtClean="0">
                <a:solidFill>
                  <a:srgbClr val="774000"/>
                </a:solidFill>
              </a:rPr>
              <a:t>"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sv:property</a:t>
            </a:r>
            <a:r>
              <a:rPr lang="en-US" sz="1500" dirty="0" smtClean="0">
                <a:solidFill>
                  <a:srgbClr val="774000"/>
                </a:solidFill>
              </a:rPr>
              <a:t> </a:t>
            </a:r>
            <a:r>
              <a:rPr lang="en-US" sz="1500" dirty="0" err="1" smtClean="0">
                <a:solidFill>
                  <a:srgbClr val="774000"/>
                </a:solidFill>
              </a:rPr>
              <a:t>sv:name</a:t>
            </a:r>
            <a:r>
              <a:rPr lang="en-US" sz="1500" dirty="0" smtClean="0">
                <a:solidFill>
                  <a:srgbClr val="774000"/>
                </a:solidFill>
              </a:rPr>
              <a:t>="</a:t>
            </a:r>
            <a:r>
              <a:rPr lang="en-US" sz="1500" dirty="0" err="1" smtClean="0">
                <a:solidFill>
                  <a:srgbClr val="774000"/>
                </a:solidFill>
              </a:rPr>
              <a:t>jcr:primaryType</a:t>
            </a:r>
            <a:r>
              <a:rPr lang="en-US" sz="1500" dirty="0" smtClean="0">
                <a:solidFill>
                  <a:srgbClr val="774000"/>
                </a:solidFill>
              </a:rPr>
              <a:t>" </a:t>
            </a:r>
            <a:r>
              <a:rPr lang="en-US" sz="1500" dirty="0" err="1" smtClean="0">
                <a:solidFill>
                  <a:srgbClr val="774000"/>
                </a:solidFill>
              </a:rPr>
              <a:t>sv:type</a:t>
            </a:r>
            <a:r>
              <a:rPr lang="en-US" sz="1500" dirty="0" smtClean="0">
                <a:solidFill>
                  <a:srgbClr val="774000"/>
                </a:solidFill>
              </a:rPr>
              <a:t>="Name"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sv:value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err="1" smtClean="0"/>
              <a:t>mynt:body</a:t>
            </a:r>
            <a:r>
              <a:rPr lang="en-US" sz="1500" dirty="0" smtClean="0">
                <a:solidFill>
                  <a:srgbClr val="000088"/>
                </a:solidFill>
              </a:rPr>
              <a:t>&lt;/</a:t>
            </a:r>
            <a:r>
              <a:rPr lang="en-US" sz="1500" dirty="0" err="1" smtClean="0">
                <a:solidFill>
                  <a:srgbClr val="000088"/>
                </a:solidFill>
              </a:rPr>
              <a:t>sv:value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&lt;/</a:t>
            </a:r>
            <a:r>
              <a:rPr lang="en-US" sz="1500" dirty="0" err="1" smtClean="0">
                <a:solidFill>
                  <a:srgbClr val="000088"/>
                </a:solidFill>
              </a:rPr>
              <a:t>sv:property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sv:node</a:t>
            </a:r>
            <a:r>
              <a:rPr lang="en-US" sz="1500" dirty="0" smtClean="0">
                <a:solidFill>
                  <a:srgbClr val="774000"/>
                </a:solidFill>
              </a:rPr>
              <a:t> </a:t>
            </a:r>
            <a:r>
              <a:rPr lang="en-US" sz="1500" dirty="0" err="1" smtClean="0">
                <a:solidFill>
                  <a:srgbClr val="774000"/>
                </a:solidFill>
              </a:rPr>
              <a:t>sv:name</a:t>
            </a:r>
            <a:r>
              <a:rPr lang="en-US" sz="1500" dirty="0" smtClean="0">
                <a:solidFill>
                  <a:srgbClr val="774000"/>
                </a:solidFill>
              </a:rPr>
              <a:t>="</a:t>
            </a:r>
            <a:r>
              <a:rPr lang="en-US" sz="1500" dirty="0" err="1" smtClean="0">
                <a:solidFill>
                  <a:srgbClr val="774000"/>
                </a:solidFill>
              </a:rPr>
              <a:t>myapp:paragraph</a:t>
            </a:r>
            <a:r>
              <a:rPr lang="en-US" sz="1500" dirty="0" smtClean="0">
                <a:solidFill>
                  <a:srgbClr val="774000"/>
                </a:solidFill>
              </a:rPr>
              <a:t>"</a:t>
            </a:r>
            <a:r>
              <a:rPr lang="en-US" sz="1500" dirty="0" smtClean="0"/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sv:property</a:t>
            </a:r>
            <a:r>
              <a:rPr lang="en-US" sz="1500" dirty="0" smtClean="0">
                <a:solidFill>
                  <a:srgbClr val="774000"/>
                </a:solidFill>
              </a:rPr>
              <a:t> </a:t>
            </a:r>
            <a:r>
              <a:rPr lang="en-US" sz="1500" dirty="0" err="1" smtClean="0">
                <a:solidFill>
                  <a:srgbClr val="774000"/>
                </a:solidFill>
              </a:rPr>
              <a:t>sv:name</a:t>
            </a:r>
            <a:r>
              <a:rPr lang="en-US" sz="1500" dirty="0" smtClean="0">
                <a:solidFill>
                  <a:srgbClr val="774000"/>
                </a:solidFill>
              </a:rPr>
              <a:t>="</a:t>
            </a:r>
            <a:r>
              <a:rPr lang="en-US" sz="1500" dirty="0" err="1" smtClean="0">
                <a:solidFill>
                  <a:srgbClr val="774000"/>
                </a:solidFill>
              </a:rPr>
              <a:t>jcr:primaryType</a:t>
            </a:r>
            <a:r>
              <a:rPr lang="en-US" sz="1500" dirty="0" smtClean="0">
                <a:solidFill>
                  <a:srgbClr val="774000"/>
                </a:solidFill>
              </a:rPr>
              <a:t>" </a:t>
            </a:r>
            <a:r>
              <a:rPr lang="en-US" sz="1500" dirty="0" err="1" smtClean="0">
                <a:solidFill>
                  <a:srgbClr val="774000"/>
                </a:solidFill>
              </a:rPr>
              <a:t>sv:type</a:t>
            </a:r>
            <a:r>
              <a:rPr lang="en-US" sz="1500" dirty="0" smtClean="0">
                <a:solidFill>
                  <a:srgbClr val="774000"/>
                </a:solidFill>
              </a:rPr>
              <a:t>="Name"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sv:value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err="1" smtClean="0"/>
              <a:t>mynt:paragraph</a:t>
            </a:r>
            <a:r>
              <a:rPr lang="en-US" sz="1500" dirty="0" smtClean="0">
                <a:solidFill>
                  <a:srgbClr val="000088"/>
                </a:solidFill>
              </a:rPr>
              <a:t>&lt;/</a:t>
            </a:r>
            <a:r>
              <a:rPr lang="en-US" sz="1500" dirty="0" err="1" smtClean="0">
                <a:solidFill>
                  <a:srgbClr val="000088"/>
                </a:solidFill>
              </a:rPr>
              <a:t>sv:value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&lt;/</a:t>
            </a:r>
            <a:r>
              <a:rPr lang="en-US" sz="1500" dirty="0" err="1" smtClean="0">
                <a:solidFill>
                  <a:srgbClr val="000088"/>
                </a:solidFill>
              </a:rPr>
              <a:t>sv:property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sv:property</a:t>
            </a:r>
            <a:r>
              <a:rPr lang="en-US" sz="1500" dirty="0" smtClean="0">
                <a:solidFill>
                  <a:srgbClr val="774000"/>
                </a:solidFill>
              </a:rPr>
              <a:t> </a:t>
            </a:r>
            <a:r>
              <a:rPr lang="en-US" sz="1500" dirty="0" err="1" smtClean="0">
                <a:solidFill>
                  <a:srgbClr val="774000"/>
                </a:solidFill>
              </a:rPr>
              <a:t>sv:name</a:t>
            </a:r>
            <a:r>
              <a:rPr lang="en-US" sz="1500" dirty="0" smtClean="0">
                <a:solidFill>
                  <a:srgbClr val="774000"/>
                </a:solidFill>
              </a:rPr>
              <a:t>="</a:t>
            </a:r>
            <a:r>
              <a:rPr lang="en-US" sz="1500" dirty="0" err="1" smtClean="0">
                <a:solidFill>
                  <a:srgbClr val="774000"/>
                </a:solidFill>
              </a:rPr>
              <a:t>myapp:title</a:t>
            </a:r>
            <a:r>
              <a:rPr lang="en-US" sz="1500" dirty="0" smtClean="0">
                <a:solidFill>
                  <a:srgbClr val="774000"/>
                </a:solidFill>
              </a:rPr>
              <a:t>" </a:t>
            </a:r>
            <a:r>
              <a:rPr lang="en-US" sz="1500" dirty="0" err="1" smtClean="0">
                <a:solidFill>
                  <a:srgbClr val="774000"/>
                </a:solidFill>
              </a:rPr>
              <a:t>sv:type</a:t>
            </a:r>
            <a:r>
              <a:rPr lang="en-US" sz="1500" dirty="0" smtClean="0">
                <a:solidFill>
                  <a:srgbClr val="774000"/>
                </a:solidFill>
              </a:rPr>
              <a:t>="String"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sv:value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/>
              <a:t>Node Types</a:t>
            </a:r>
            <a:r>
              <a:rPr lang="en-US" sz="1500" dirty="0" smtClean="0">
                <a:solidFill>
                  <a:srgbClr val="000088"/>
                </a:solidFill>
              </a:rPr>
              <a:t>&lt;/</a:t>
            </a:r>
            <a:r>
              <a:rPr lang="en-US" sz="1500" dirty="0" err="1" smtClean="0">
                <a:solidFill>
                  <a:srgbClr val="000088"/>
                </a:solidFill>
              </a:rPr>
              <a:t>sv:value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&lt;/</a:t>
            </a:r>
            <a:r>
              <a:rPr lang="en-US" sz="1500" dirty="0" err="1" smtClean="0">
                <a:solidFill>
                  <a:srgbClr val="000088"/>
                </a:solidFill>
              </a:rPr>
              <a:t>sv:property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sv:property</a:t>
            </a:r>
            <a:r>
              <a:rPr lang="en-US" sz="1500" dirty="0" smtClean="0">
                <a:solidFill>
                  <a:srgbClr val="774000"/>
                </a:solidFill>
              </a:rPr>
              <a:t> </a:t>
            </a:r>
            <a:r>
              <a:rPr lang="en-US" sz="1500" dirty="0" err="1" smtClean="0">
                <a:solidFill>
                  <a:srgbClr val="774000"/>
                </a:solidFill>
              </a:rPr>
              <a:t>sv:name</a:t>
            </a:r>
            <a:r>
              <a:rPr lang="en-US" sz="1500" dirty="0" smtClean="0">
                <a:solidFill>
                  <a:srgbClr val="774000"/>
                </a:solidFill>
              </a:rPr>
              <a:t>="</a:t>
            </a:r>
            <a:r>
              <a:rPr lang="en-US" sz="1500" dirty="0" err="1" smtClean="0">
                <a:solidFill>
                  <a:srgbClr val="774000"/>
                </a:solidFill>
              </a:rPr>
              <a:t>myapp:text</a:t>
            </a:r>
            <a:r>
              <a:rPr lang="en-US" sz="1500" dirty="0" smtClean="0">
                <a:solidFill>
                  <a:srgbClr val="774000"/>
                </a:solidFill>
              </a:rPr>
              <a:t>" </a:t>
            </a:r>
            <a:r>
              <a:rPr lang="en-US" sz="1500" dirty="0" err="1" smtClean="0">
                <a:solidFill>
                  <a:srgbClr val="774000"/>
                </a:solidFill>
              </a:rPr>
              <a:t>sv:type</a:t>
            </a:r>
            <a:r>
              <a:rPr lang="en-US" sz="1500" dirty="0" smtClean="0">
                <a:solidFill>
                  <a:srgbClr val="774000"/>
                </a:solidFill>
              </a:rPr>
              <a:t>=</a:t>
            </a:r>
            <a:r>
              <a:rPr lang="en-US" sz="1500" dirty="0" smtClean="0">
                <a:solidFill>
                  <a:srgbClr val="660000"/>
                </a:solidFill>
              </a:rPr>
              <a:t>"String"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sv:value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/>
              <a:t>An important feature...</a:t>
            </a:r>
            <a:r>
              <a:rPr lang="en-US" sz="1500" dirty="0" smtClean="0">
                <a:solidFill>
                  <a:srgbClr val="000088"/>
                </a:solidFill>
              </a:rPr>
              <a:t>&lt;/</a:t>
            </a:r>
            <a:r>
              <a:rPr lang="en-US" sz="1500" dirty="0" err="1" smtClean="0">
                <a:solidFill>
                  <a:srgbClr val="000088"/>
                </a:solidFill>
              </a:rPr>
              <a:t>sv:value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&lt;/</a:t>
            </a:r>
            <a:r>
              <a:rPr lang="en-US" sz="1500" dirty="0" err="1" smtClean="0">
                <a:solidFill>
                  <a:srgbClr val="000088"/>
                </a:solidFill>
              </a:rPr>
              <a:t>sv:property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&lt;/</a:t>
            </a:r>
            <a:r>
              <a:rPr lang="en-US" sz="1500" dirty="0" err="1" smtClean="0">
                <a:solidFill>
                  <a:srgbClr val="000088"/>
                </a:solidFill>
              </a:rPr>
              <a:t>sv:node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/>
              <a:t>     </a:t>
            </a:r>
            <a:r>
              <a:rPr lang="en-US" sz="1500" dirty="0" smtClean="0">
                <a:solidFill>
                  <a:srgbClr val="000088"/>
                </a:solidFill>
              </a:rPr>
              <a:t>&lt;/</a:t>
            </a:r>
            <a:r>
              <a:rPr lang="en-US" sz="1500" dirty="0" err="1" smtClean="0">
                <a:solidFill>
                  <a:srgbClr val="000088"/>
                </a:solidFill>
              </a:rPr>
              <a:t>sv:node</a:t>
            </a:r>
            <a:r>
              <a:rPr lang="en-US" sz="1500" dirty="0" smtClean="0">
                <a:solidFill>
                  <a:srgbClr val="000088"/>
                </a:solidFill>
              </a:rPr>
              <a:t>&gt;&lt;/</a:t>
            </a:r>
            <a:r>
              <a:rPr lang="en-US" sz="1500" dirty="0" err="1" smtClean="0">
                <a:solidFill>
                  <a:srgbClr val="000088"/>
                </a:solidFill>
              </a:rPr>
              <a:t>sv:node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/>
              <a:t> </a:t>
            </a:r>
            <a:endParaRPr lang="en-US" sz="1500" dirty="0">
              <a:ea typeface="ヒラギノ角ゴ ProN W6" charset="0"/>
              <a:cs typeface="ヒラギノ角ゴ ProN W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38325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</a:t>
            </a:r>
            <a:r>
              <a:rPr lang="en-GB" sz="3600" dirty="0" smtClean="0">
                <a:solidFill>
                  <a:srgbClr val="FFA300"/>
                </a:solidFill>
              </a:rPr>
              <a:t>Export Encoding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The output XML is encoded in UTF-8.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Escaping of names: The escape character is the underscore (“_”). Any invalid character is escaped as _</a:t>
            </a:r>
            <a:r>
              <a:rPr lang="en-GB" sz="2000" b="1" dirty="0" err="1">
                <a:solidFill>
                  <a:srgbClr val="4C4C4C"/>
                </a:solidFill>
              </a:rPr>
              <a:t>xHHHH</a:t>
            </a:r>
            <a:r>
              <a:rPr lang="en-GB" sz="2000" b="1" dirty="0">
                <a:solidFill>
                  <a:srgbClr val="4C4C4C"/>
                </a:solidFill>
              </a:rPr>
              <a:t>_, where HHHH is the four-digit hexadecimal UTF-16 code for the character.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“My Documents” is converted to “My_x0020_Documents”,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“</a:t>
            </a:r>
            <a:r>
              <a:rPr lang="en-GB" sz="2000" b="1" dirty="0" err="1">
                <a:solidFill>
                  <a:srgbClr val="4C4C4C"/>
                </a:solidFill>
              </a:rPr>
              <a:t>My_Documents</a:t>
            </a:r>
            <a:r>
              <a:rPr lang="en-GB" sz="2000" b="1" dirty="0">
                <a:solidFill>
                  <a:srgbClr val="4C4C4C"/>
                </a:solidFill>
              </a:rPr>
              <a:t>” is not encoded,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Escaping of values: Ampersand (&amp;), less-than symbol (&lt;), greater-than symbol (&gt;), apostrophe ('), and quotation mark (") are escaped as &amp;amp;, &amp;</a:t>
            </a:r>
            <a:r>
              <a:rPr lang="en-GB" sz="2000" b="1" dirty="0" err="1">
                <a:solidFill>
                  <a:srgbClr val="4C4C4C"/>
                </a:solidFill>
              </a:rPr>
              <a:t>lt</a:t>
            </a:r>
            <a:r>
              <a:rPr lang="en-GB" sz="2000" b="1" dirty="0">
                <a:solidFill>
                  <a:srgbClr val="4C4C4C"/>
                </a:solidFill>
              </a:rPr>
              <a:t>;, &amp;</a:t>
            </a:r>
            <a:r>
              <a:rPr lang="en-GB" sz="2000" b="1" dirty="0" err="1">
                <a:solidFill>
                  <a:srgbClr val="4C4C4C"/>
                </a:solidFill>
              </a:rPr>
              <a:t>gt</a:t>
            </a:r>
            <a:r>
              <a:rPr lang="en-GB" sz="2000" b="1" dirty="0">
                <a:solidFill>
                  <a:srgbClr val="4C4C4C"/>
                </a:solidFill>
              </a:rPr>
              <a:t>;, &amp;</a:t>
            </a:r>
            <a:r>
              <a:rPr lang="en-GB" sz="2000" b="1" dirty="0" err="1">
                <a:solidFill>
                  <a:srgbClr val="4C4C4C"/>
                </a:solidFill>
              </a:rPr>
              <a:t>apos</a:t>
            </a:r>
            <a:r>
              <a:rPr lang="en-GB" sz="2000" b="1" dirty="0">
                <a:solidFill>
                  <a:srgbClr val="4C4C4C"/>
                </a:solidFill>
              </a:rPr>
              <a:t>; and &amp;</a:t>
            </a:r>
            <a:r>
              <a:rPr lang="en-GB" sz="2000" b="1" dirty="0" err="1">
                <a:solidFill>
                  <a:srgbClr val="4C4C4C"/>
                </a:solidFill>
              </a:rPr>
              <a:t>quot</a:t>
            </a:r>
            <a:r>
              <a:rPr lang="en-GB" sz="2000" b="1" dirty="0">
                <a:solidFill>
                  <a:srgbClr val="4C4C4C"/>
                </a:solidFill>
              </a:rPr>
              <a:t>;.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A BINARY property is recorded using Base64 encoding.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514033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1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6000"/>
              </a:lnSpc>
              <a:spcBef>
                <a:spcPts val="2700"/>
              </a:spcBef>
            </a:pPr>
            <a:r>
              <a:rPr lang="en-GB" sz="4800" dirty="0" smtClean="0">
                <a:solidFill>
                  <a:srgbClr val="FFFFFF"/>
                </a:solidFill>
              </a:rPr>
              <a:t>JCR Queries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657561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SQL Query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187549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Specification defines 2 query languages : </a:t>
            </a:r>
            <a:r>
              <a:rPr lang="en-GB" sz="2000" b="1" dirty="0" err="1">
                <a:solidFill>
                  <a:srgbClr val="4C4C4C"/>
                </a:solidFill>
              </a:rPr>
              <a:t>XPath</a:t>
            </a:r>
            <a:r>
              <a:rPr lang="en-GB" sz="2000" b="1" dirty="0">
                <a:solidFill>
                  <a:srgbClr val="4C4C4C"/>
                </a:solidFill>
              </a:rPr>
              <a:t> and </a:t>
            </a:r>
            <a:r>
              <a:rPr lang="en-GB" sz="2000" b="1" dirty="0" smtClean="0">
                <a:solidFill>
                  <a:srgbClr val="4C4C4C"/>
                </a:solidFill>
              </a:rPr>
              <a:t>SQL. SQL </a:t>
            </a:r>
            <a:r>
              <a:rPr lang="en-GB" sz="2000" b="1" dirty="0">
                <a:solidFill>
                  <a:srgbClr val="4C4C4C"/>
                </a:solidFill>
              </a:rPr>
              <a:t>is recommended for performance </a:t>
            </a:r>
            <a:r>
              <a:rPr lang="en-GB" sz="2000" b="1" dirty="0" smtClean="0">
                <a:solidFill>
                  <a:srgbClr val="4C4C4C"/>
                </a:solidFill>
              </a:rPr>
              <a:t>reasons. </a:t>
            </a:r>
            <a:r>
              <a:rPr lang="en-GB" sz="2000" b="1" dirty="0">
                <a:solidFill>
                  <a:srgbClr val="4C4C4C"/>
                </a:solidFill>
              </a:rPr>
              <a:t>The fastest access is using the access methods </a:t>
            </a:r>
            <a:r>
              <a:rPr lang="en-GB" sz="2000" b="1" dirty="0" err="1">
                <a:solidFill>
                  <a:srgbClr val="4C4C4C"/>
                </a:solidFill>
              </a:rPr>
              <a:t>getNode</a:t>
            </a:r>
            <a:r>
              <a:rPr lang="en-GB" sz="2000" b="1" dirty="0">
                <a:solidFill>
                  <a:srgbClr val="4C4C4C"/>
                </a:solidFill>
              </a:rPr>
              <a:t>().</a:t>
            </a:r>
            <a:r>
              <a:rPr lang="en-GB" sz="2000" b="1" dirty="0" err="1">
                <a:solidFill>
                  <a:srgbClr val="4C4C4C"/>
                </a:solidFill>
              </a:rPr>
              <a:t>getChild</a:t>
            </a:r>
            <a:r>
              <a:rPr lang="en-GB" sz="2000" b="1" dirty="0">
                <a:solidFill>
                  <a:srgbClr val="4C4C4C"/>
                </a:solidFill>
              </a:rPr>
              <a:t>().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SQL </a:t>
            </a:r>
            <a:r>
              <a:rPr lang="en-GB" sz="2000" b="1" dirty="0">
                <a:solidFill>
                  <a:srgbClr val="4C4C4C"/>
                </a:solidFill>
              </a:rPr>
              <a:t>queries can be thought of as working against a database view of the workspace being searched.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Each node type (primary or </a:t>
            </a:r>
            <a:r>
              <a:rPr lang="en-GB" sz="2000" b="1" dirty="0" err="1">
                <a:solidFill>
                  <a:srgbClr val="4C4C4C"/>
                </a:solidFill>
              </a:rPr>
              <a:t>mixin</a:t>
            </a:r>
            <a:r>
              <a:rPr lang="en-GB" sz="2000" b="1" dirty="0">
                <a:solidFill>
                  <a:srgbClr val="4C4C4C"/>
                </a:solidFill>
              </a:rPr>
              <a:t>) corresponds to a table.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Each column in the table corresponds to a property defined in or inherited by that node type. 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Each row corresponds to a node in the workspace.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Note that because of the hierarchical structure of node type definitions, nodes will appear in more than just one table. </a:t>
            </a: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For </a:t>
            </a:r>
            <a:r>
              <a:rPr lang="en-GB" sz="2000" b="1" dirty="0">
                <a:solidFill>
                  <a:srgbClr val="4C4C4C"/>
                </a:solidFill>
              </a:rPr>
              <a:t>example, querying the </a:t>
            </a:r>
            <a:r>
              <a:rPr lang="en-GB" sz="2000" b="1" dirty="0" err="1">
                <a:solidFill>
                  <a:srgbClr val="4C4C4C"/>
                </a:solidFill>
              </a:rPr>
              <a:t>nt:base</a:t>
            </a:r>
            <a:r>
              <a:rPr lang="en-GB" sz="2000" b="1" dirty="0">
                <a:solidFill>
                  <a:srgbClr val="4C4C4C"/>
                </a:solidFill>
              </a:rPr>
              <a:t> table will show all nodes in the workspace, but that table will be limited to the columns corresponding to the properties defined by </a:t>
            </a:r>
            <a:r>
              <a:rPr lang="en-GB" sz="2000" b="1" dirty="0" err="1">
                <a:solidFill>
                  <a:srgbClr val="4C4C4C"/>
                </a:solidFill>
              </a:rPr>
              <a:t>nt:base</a:t>
            </a:r>
            <a:r>
              <a:rPr lang="en-GB" sz="2000" b="1" dirty="0">
                <a:solidFill>
                  <a:srgbClr val="4C4C4C"/>
                </a:solidFill>
              </a:rPr>
              <a:t>: </a:t>
            </a:r>
            <a:r>
              <a:rPr lang="en-GB" sz="2000" b="1" dirty="0" err="1">
                <a:solidFill>
                  <a:srgbClr val="4C4C4C"/>
                </a:solidFill>
              </a:rPr>
              <a:t>jcr:primaryType</a:t>
            </a:r>
            <a:r>
              <a:rPr lang="en-GB" sz="2000" b="1" dirty="0">
                <a:solidFill>
                  <a:srgbClr val="4C4C4C"/>
                </a:solidFill>
              </a:rPr>
              <a:t> and </a:t>
            </a:r>
            <a:r>
              <a:rPr lang="en-GB" sz="2000" b="1" dirty="0" err="1">
                <a:solidFill>
                  <a:srgbClr val="4C4C4C"/>
                </a:solidFill>
              </a:rPr>
              <a:t>jcr:mixinTypes</a:t>
            </a:r>
            <a:r>
              <a:rPr lang="en-GB" sz="2000" b="1" dirty="0">
                <a:solidFill>
                  <a:srgbClr val="4C4C4C"/>
                </a:solidFill>
              </a:rPr>
              <a:t>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009305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SQL Query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Columns - Properties</a:t>
            </a:r>
            <a:endParaRPr lang="en-GB" sz="2000" b="1" dirty="0">
              <a:solidFill>
                <a:srgbClr val="4C4C4C"/>
              </a:solidFill>
            </a:endParaRPr>
          </a:p>
        </p:txBody>
      </p:sp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1835646" y="2000515"/>
            <a:ext cx="8491341" cy="4515626"/>
            <a:chOff x="0" y="0"/>
            <a:chExt cx="6233" cy="3670"/>
          </a:xfrm>
        </p:grpSpPr>
        <p:pic>
          <p:nvPicPr>
            <p:cNvPr id="5" name="Picture 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" y="130"/>
              <a:ext cx="5847" cy="3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7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233" cy="3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11631632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SQL Query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marL="3175" indent="0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</a:pPr>
            <a:endParaRPr lang="en-GB" sz="2000" b="1" dirty="0">
              <a:solidFill>
                <a:srgbClr val="4C4C4C"/>
              </a:solidFill>
            </a:endParaRPr>
          </a:p>
        </p:txBody>
      </p:sp>
      <p:grpSp>
        <p:nvGrpSpPr>
          <p:cNvPr id="7" name="Group 8"/>
          <p:cNvGrpSpPr>
            <a:grpSpLocks/>
          </p:cNvGrpSpPr>
          <p:nvPr/>
        </p:nvGrpSpPr>
        <p:grpSpPr bwMode="auto">
          <a:xfrm>
            <a:off x="1747858" y="1907629"/>
            <a:ext cx="8528123" cy="3849972"/>
            <a:chOff x="0" y="0"/>
            <a:chExt cx="6259" cy="3129"/>
          </a:xfrm>
        </p:grpSpPr>
        <p:pic>
          <p:nvPicPr>
            <p:cNvPr id="8" name="Picture 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" y="146"/>
              <a:ext cx="5872" cy="2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7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259" cy="3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38902184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SQL Query – Comparisons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  <p:grpSp>
        <p:nvGrpSpPr>
          <p:cNvPr id="10" name="Group 8"/>
          <p:cNvGrpSpPr>
            <a:grpSpLocks/>
          </p:cNvGrpSpPr>
          <p:nvPr/>
        </p:nvGrpSpPr>
        <p:grpSpPr bwMode="auto">
          <a:xfrm>
            <a:off x="2195686" y="1331565"/>
            <a:ext cx="8094905" cy="5454433"/>
            <a:chOff x="0" y="0"/>
            <a:chExt cx="5942" cy="4433"/>
          </a:xfrm>
        </p:grpSpPr>
        <p:pic>
          <p:nvPicPr>
            <p:cNvPr id="11" name="Picture 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" y="142"/>
              <a:ext cx="5497" cy="39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7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942" cy="4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17754725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SQL Query – Same name siblings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  <p:grpSp>
        <p:nvGrpSpPr>
          <p:cNvPr id="7" name="Group 8"/>
          <p:cNvGrpSpPr>
            <a:grpSpLocks/>
          </p:cNvGrpSpPr>
          <p:nvPr/>
        </p:nvGrpSpPr>
        <p:grpSpPr bwMode="auto">
          <a:xfrm>
            <a:off x="1439974" y="1403573"/>
            <a:ext cx="9083949" cy="5287097"/>
            <a:chOff x="0" y="0"/>
            <a:chExt cx="6668" cy="4297"/>
          </a:xfrm>
        </p:grpSpPr>
        <p:pic>
          <p:nvPicPr>
            <p:cNvPr id="8" name="Picture 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" y="207"/>
              <a:ext cx="6230" cy="3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7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668" cy="4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49471307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SQL Query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  <p:grpSp>
        <p:nvGrpSpPr>
          <p:cNvPr id="10" name="Group 8"/>
          <p:cNvGrpSpPr>
            <a:grpSpLocks/>
          </p:cNvGrpSpPr>
          <p:nvPr/>
        </p:nvGrpSpPr>
        <p:grpSpPr bwMode="auto">
          <a:xfrm>
            <a:off x="1316001" y="1331565"/>
            <a:ext cx="8938182" cy="5170207"/>
            <a:chOff x="0" y="0"/>
            <a:chExt cx="6561" cy="4202"/>
          </a:xfrm>
        </p:grpSpPr>
        <p:pic>
          <p:nvPicPr>
            <p:cNvPr id="11" name="Picture 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" y="160"/>
              <a:ext cx="6138" cy="36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7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561" cy="4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00226534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SQL Query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  <p:grpSp>
        <p:nvGrpSpPr>
          <p:cNvPr id="7" name="Group 8"/>
          <p:cNvGrpSpPr>
            <a:grpSpLocks/>
          </p:cNvGrpSpPr>
          <p:nvPr/>
        </p:nvGrpSpPr>
        <p:grpSpPr bwMode="auto">
          <a:xfrm>
            <a:off x="1254697" y="1475581"/>
            <a:ext cx="8916384" cy="4840456"/>
            <a:chOff x="0" y="0"/>
            <a:chExt cx="6545" cy="3934"/>
          </a:xfrm>
        </p:grpSpPr>
        <p:pic>
          <p:nvPicPr>
            <p:cNvPr id="8" name="Picture 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" y="157"/>
              <a:ext cx="6128" cy="33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7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545" cy="39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8405030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Introduction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Java Content Repository (Specification JSR 170) 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http://</a:t>
            </a:r>
            <a:r>
              <a:rPr lang="en-GB" sz="2000" b="1" dirty="0" err="1" smtClean="0">
                <a:solidFill>
                  <a:srgbClr val="4C4C4C"/>
                </a:solidFill>
              </a:rPr>
              <a:t>jcp.org</a:t>
            </a:r>
            <a:r>
              <a:rPr lang="en-GB" sz="2000" b="1" dirty="0" smtClean="0">
                <a:solidFill>
                  <a:srgbClr val="4C4C4C"/>
                </a:solidFill>
              </a:rPr>
              <a:t>/</a:t>
            </a:r>
            <a:r>
              <a:rPr lang="en-GB" sz="2000" b="1" dirty="0" err="1" smtClean="0">
                <a:solidFill>
                  <a:srgbClr val="4C4C4C"/>
                </a:solidFill>
              </a:rPr>
              <a:t>aboutJava</a:t>
            </a:r>
            <a:r>
              <a:rPr lang="en-GB" sz="2000" b="1" dirty="0" smtClean="0">
                <a:solidFill>
                  <a:srgbClr val="4C4C4C"/>
                </a:solidFill>
              </a:rPr>
              <a:t>/</a:t>
            </a:r>
            <a:r>
              <a:rPr lang="en-GB" sz="2000" b="1" dirty="0" err="1" smtClean="0">
                <a:solidFill>
                  <a:srgbClr val="4C4C4C"/>
                </a:solidFill>
              </a:rPr>
              <a:t>communityprocess</a:t>
            </a:r>
            <a:r>
              <a:rPr lang="en-GB" sz="2000" b="1" dirty="0" smtClean="0">
                <a:solidFill>
                  <a:srgbClr val="4C4C4C"/>
                </a:solidFill>
              </a:rPr>
              <a:t>/final/jsr170/</a:t>
            </a:r>
            <a:r>
              <a:rPr lang="en-GB" sz="2000" b="1" dirty="0" err="1" smtClean="0">
                <a:solidFill>
                  <a:srgbClr val="4C4C4C"/>
                </a:solidFill>
              </a:rPr>
              <a:t>index.html</a:t>
            </a:r>
            <a:r>
              <a:rPr lang="en-GB" sz="2000" b="1" dirty="0" smtClean="0">
                <a:solidFill>
                  <a:srgbClr val="4C4C4C"/>
                </a:solidFill>
              </a:rPr>
              <a:t>‏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Content repository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Hierarchical structure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Used like a file system in eXo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Advances services (queries, locks, versioning,...)‏</a:t>
            </a:r>
          </a:p>
        </p:txBody>
      </p:sp>
    </p:spTree>
    <p:extLst>
      <p:ext uri="{BB962C8B-B14F-4D97-AF65-F5344CB8AC3E}">
        <p14:creationId xmlns:p14="http://schemas.microsoft.com/office/powerpoint/2010/main" val="2592327655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SQL Query – any descendant node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  <p:grpSp>
        <p:nvGrpSpPr>
          <p:cNvPr id="10" name="Group 8"/>
          <p:cNvGrpSpPr>
            <a:grpSpLocks/>
          </p:cNvGrpSpPr>
          <p:nvPr/>
        </p:nvGrpSpPr>
        <p:grpSpPr bwMode="auto">
          <a:xfrm>
            <a:off x="1686552" y="1475581"/>
            <a:ext cx="8458645" cy="4967188"/>
            <a:chOff x="0" y="0"/>
            <a:chExt cx="6209" cy="4037"/>
          </a:xfrm>
        </p:grpSpPr>
        <p:pic>
          <p:nvPicPr>
            <p:cNvPr id="11" name="Picture 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" y="152"/>
              <a:ext cx="5800" cy="3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7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209" cy="4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9300339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SQL Query – ORDER BY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  <p:grpSp>
        <p:nvGrpSpPr>
          <p:cNvPr id="7" name="Group 8"/>
          <p:cNvGrpSpPr>
            <a:grpSpLocks/>
          </p:cNvGrpSpPr>
          <p:nvPr/>
        </p:nvGrpSpPr>
        <p:grpSpPr bwMode="auto">
          <a:xfrm>
            <a:off x="2024408" y="1565089"/>
            <a:ext cx="8033601" cy="5134526"/>
            <a:chOff x="0" y="0"/>
            <a:chExt cx="5897" cy="4173"/>
          </a:xfrm>
        </p:grpSpPr>
        <p:pic>
          <p:nvPicPr>
            <p:cNvPr id="8" name="Picture 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" y="131"/>
              <a:ext cx="5517" cy="36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7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897" cy="4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84058633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Like and contains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 smtClean="0">
                <a:solidFill>
                  <a:srgbClr val="4C4C4C"/>
                </a:solidFill>
              </a:rPr>
              <a:t>jcr:like</a:t>
            </a:r>
            <a:r>
              <a:rPr lang="en-GB" sz="2000" b="1" dirty="0" smtClean="0">
                <a:solidFill>
                  <a:srgbClr val="4C4C4C"/>
                </a:solidFill>
              </a:rPr>
              <a:t> Function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/</a:t>
            </a:r>
            <a:r>
              <a:rPr lang="en-GB" sz="2000" b="1" dirty="0" err="1" smtClean="0">
                <a:solidFill>
                  <a:srgbClr val="4C4C4C"/>
                </a:solidFill>
              </a:rPr>
              <a:t>jcr:root</a:t>
            </a:r>
            <a:r>
              <a:rPr lang="en-GB" sz="2000" b="1" dirty="0" smtClean="0">
                <a:solidFill>
                  <a:srgbClr val="4C4C4C"/>
                </a:solidFill>
              </a:rPr>
              <a:t>/document/</a:t>
            </a:r>
            <a:r>
              <a:rPr lang="en-GB" sz="2000" b="1" dirty="0" err="1" smtClean="0">
                <a:solidFill>
                  <a:srgbClr val="4C4C4C"/>
                </a:solidFill>
              </a:rPr>
              <a:t>para</a:t>
            </a:r>
            <a:r>
              <a:rPr lang="en-GB" sz="2000" b="1" dirty="0" smtClean="0">
                <a:solidFill>
                  <a:srgbClr val="4C4C4C"/>
                </a:solidFill>
              </a:rPr>
              <a:t>[</a:t>
            </a:r>
            <a:r>
              <a:rPr lang="en-GB" sz="2000" b="1" dirty="0" err="1" smtClean="0">
                <a:solidFill>
                  <a:srgbClr val="4C4C4C"/>
                </a:solidFill>
              </a:rPr>
              <a:t>jcr:like</a:t>
            </a:r>
            <a:r>
              <a:rPr lang="en-GB" sz="2000" b="1" dirty="0" smtClean="0">
                <a:solidFill>
                  <a:srgbClr val="4C4C4C"/>
                </a:solidFill>
              </a:rPr>
              <a:t>(@</a:t>
            </a:r>
            <a:r>
              <a:rPr lang="en-GB" sz="2000" b="1" dirty="0" err="1" smtClean="0">
                <a:solidFill>
                  <a:srgbClr val="4C4C4C"/>
                </a:solidFill>
              </a:rPr>
              <a:t>title,'%Java</a:t>
            </a:r>
            <a:r>
              <a:rPr lang="en-GB" sz="2000" b="1" dirty="0" smtClean="0">
                <a:solidFill>
                  <a:srgbClr val="4C4C4C"/>
                </a:solidFill>
              </a:rPr>
              <a:t>%')]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 smtClean="0">
                <a:solidFill>
                  <a:srgbClr val="4C4C4C"/>
                </a:solidFill>
              </a:rPr>
              <a:t>jcr:contains</a:t>
            </a:r>
            <a:r>
              <a:rPr lang="en-GB" sz="2000" b="1" dirty="0" smtClean="0">
                <a:solidFill>
                  <a:srgbClr val="4C4C4C"/>
                </a:solidFill>
              </a:rPr>
              <a:t> Function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//*[</a:t>
            </a:r>
            <a:r>
              <a:rPr lang="en-GB" sz="2000" b="1" dirty="0" err="1" smtClean="0">
                <a:solidFill>
                  <a:srgbClr val="4C4C4C"/>
                </a:solidFill>
              </a:rPr>
              <a:t>jcr:contains</a:t>
            </a:r>
            <a:r>
              <a:rPr lang="en-GB" sz="2000" b="1" dirty="0" smtClean="0">
                <a:solidFill>
                  <a:srgbClr val="4C4C4C"/>
                </a:solidFill>
              </a:rPr>
              <a:t>(., 'JSR 170')]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//*[</a:t>
            </a:r>
            <a:r>
              <a:rPr lang="en-GB" sz="2000" b="1" dirty="0" err="1" smtClean="0">
                <a:solidFill>
                  <a:srgbClr val="4C4C4C"/>
                </a:solidFill>
              </a:rPr>
              <a:t>jcr:contains</a:t>
            </a:r>
            <a:r>
              <a:rPr lang="en-GB" sz="2000" b="1" dirty="0" smtClean="0">
                <a:solidFill>
                  <a:srgbClr val="4C4C4C"/>
                </a:solidFill>
              </a:rPr>
              <a:t>(@</a:t>
            </a:r>
            <a:r>
              <a:rPr lang="en-GB" sz="2000" b="1" dirty="0" err="1" smtClean="0">
                <a:solidFill>
                  <a:srgbClr val="4C4C4C"/>
                </a:solidFill>
              </a:rPr>
              <a:t>myapp:title</a:t>
            </a:r>
            <a:r>
              <a:rPr lang="en-GB" sz="2000" b="1" dirty="0" smtClean="0">
                <a:solidFill>
                  <a:srgbClr val="4C4C4C"/>
                </a:solidFill>
              </a:rPr>
              <a:t>, 'JSR 170')] 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526312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1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6000"/>
              </a:lnSpc>
              <a:spcBef>
                <a:spcPts val="2700"/>
              </a:spcBef>
            </a:pPr>
            <a:r>
              <a:rPr lang="en-GB" sz="4800" dirty="0" smtClean="0">
                <a:solidFill>
                  <a:srgbClr val="FFFFFF"/>
                </a:solidFill>
              </a:rPr>
              <a:t>JCR Configuration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699356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</a:t>
            </a:r>
            <a:r>
              <a:rPr lang="en-GB" sz="3600" dirty="0" smtClean="0">
                <a:solidFill>
                  <a:srgbClr val="FFA300"/>
                </a:solidFill>
              </a:rPr>
              <a:t>Configuration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File: </a:t>
            </a:r>
            <a:r>
              <a:rPr lang="en-GB" sz="2000" b="1" dirty="0" err="1">
                <a:solidFill>
                  <a:srgbClr val="4C4C4C"/>
                </a:solidFill>
              </a:rPr>
              <a:t>webapps</a:t>
            </a:r>
            <a:r>
              <a:rPr lang="en-GB" sz="2000" b="1" dirty="0" smtClean="0">
                <a:solidFill>
                  <a:srgbClr val="4C4C4C"/>
                </a:solidFill>
              </a:rPr>
              <a:t>/platform-extension/</a:t>
            </a:r>
            <a:r>
              <a:rPr lang="en-GB" sz="2000" b="1" dirty="0">
                <a:solidFill>
                  <a:srgbClr val="4C4C4C"/>
                </a:solidFill>
              </a:rPr>
              <a:t>WEB-INF/</a:t>
            </a:r>
            <a:r>
              <a:rPr lang="en-GB" sz="2000" b="1" dirty="0" err="1">
                <a:solidFill>
                  <a:srgbClr val="4C4C4C"/>
                </a:solidFill>
              </a:rPr>
              <a:t>conf</a:t>
            </a:r>
            <a:r>
              <a:rPr lang="en-GB" sz="2000" b="1" dirty="0">
                <a:solidFill>
                  <a:srgbClr val="4C4C4C"/>
                </a:solidFill>
              </a:rPr>
              <a:t>/</a:t>
            </a:r>
            <a:r>
              <a:rPr lang="en-GB" sz="2000" b="1" dirty="0" err="1" smtClean="0">
                <a:solidFill>
                  <a:srgbClr val="4C4C4C"/>
                </a:solidFill>
              </a:rPr>
              <a:t>jcr</a:t>
            </a:r>
            <a:r>
              <a:rPr lang="en-GB" sz="2000" b="1" dirty="0">
                <a:solidFill>
                  <a:srgbClr val="4C4C4C"/>
                </a:solidFill>
              </a:rPr>
              <a:t>/</a:t>
            </a:r>
            <a:r>
              <a:rPr lang="en-GB" sz="2000" b="1" dirty="0" err="1">
                <a:solidFill>
                  <a:srgbClr val="4C4C4C"/>
                </a:solidFill>
              </a:rPr>
              <a:t>jcr-</a:t>
            </a:r>
            <a:r>
              <a:rPr lang="en-GB" sz="2000" b="1" dirty="0" err="1" smtClean="0">
                <a:solidFill>
                  <a:srgbClr val="4C4C4C"/>
                </a:solidFill>
              </a:rPr>
              <a:t>configuration.xml</a:t>
            </a: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The </a:t>
            </a:r>
            <a:r>
              <a:rPr lang="en-GB" sz="2000" b="1" dirty="0" err="1" smtClean="0">
                <a:solidFill>
                  <a:srgbClr val="4C4C4C"/>
                </a:solidFill>
              </a:rPr>
              <a:t>RepositoryServiceConfiguration</a:t>
            </a:r>
            <a:r>
              <a:rPr lang="en-GB" sz="2000" b="1" dirty="0" smtClean="0">
                <a:solidFill>
                  <a:srgbClr val="4C4C4C"/>
                </a:solidFill>
              </a:rPr>
              <a:t> points to “war:/</a:t>
            </a:r>
            <a:r>
              <a:rPr lang="en-GB" sz="2000" b="1" dirty="0" err="1" smtClean="0">
                <a:solidFill>
                  <a:srgbClr val="4C4C4C"/>
                </a:solidFill>
              </a:rPr>
              <a:t>conf</a:t>
            </a:r>
            <a:r>
              <a:rPr lang="en-GB" sz="2000" b="1" dirty="0" smtClean="0">
                <a:solidFill>
                  <a:srgbClr val="4C4C4C"/>
                </a:solidFill>
              </a:rPr>
              <a:t>/</a:t>
            </a:r>
            <a:r>
              <a:rPr lang="en-GB" sz="2000" b="1" dirty="0" err="1" smtClean="0">
                <a:solidFill>
                  <a:srgbClr val="4C4C4C"/>
                </a:solidFill>
              </a:rPr>
              <a:t>jcr</a:t>
            </a:r>
            <a:r>
              <a:rPr lang="en-GB" sz="2000" b="1" dirty="0" smtClean="0">
                <a:solidFill>
                  <a:srgbClr val="4C4C4C"/>
                </a:solidFill>
              </a:rPr>
              <a:t>/repository-</a:t>
            </a:r>
            <a:r>
              <a:rPr lang="en-GB" sz="2000" b="1" dirty="0" err="1" smtClean="0">
                <a:solidFill>
                  <a:srgbClr val="4C4C4C"/>
                </a:solidFill>
              </a:rPr>
              <a:t>configuration.xml</a:t>
            </a:r>
            <a:r>
              <a:rPr lang="en-GB" sz="2000" b="1" dirty="0" smtClean="0">
                <a:solidFill>
                  <a:srgbClr val="4C4C4C"/>
                </a:solidFill>
              </a:rPr>
              <a:t>” This file can be found in: </a:t>
            </a:r>
            <a:r>
              <a:rPr lang="en-GB" sz="2000" b="1" dirty="0" err="1" smtClean="0">
                <a:solidFill>
                  <a:srgbClr val="4C4C4C"/>
                </a:solidFill>
              </a:rPr>
              <a:t>webapps</a:t>
            </a:r>
            <a:r>
              <a:rPr lang="en-GB" sz="2000" b="1" dirty="0" smtClean="0">
                <a:solidFill>
                  <a:srgbClr val="4C4C4C"/>
                </a:solidFill>
              </a:rPr>
              <a:t>/portal/WEB-INF/</a:t>
            </a:r>
            <a:r>
              <a:rPr lang="en-GB" sz="2000" b="1" dirty="0" err="1">
                <a:solidFill>
                  <a:srgbClr val="4C4C4C"/>
                </a:solidFill>
              </a:rPr>
              <a:t>conf</a:t>
            </a:r>
            <a:r>
              <a:rPr lang="en-GB" sz="2000" b="1" dirty="0">
                <a:solidFill>
                  <a:srgbClr val="4C4C4C"/>
                </a:solidFill>
              </a:rPr>
              <a:t>/</a:t>
            </a:r>
            <a:r>
              <a:rPr lang="en-GB" sz="2000" b="1" dirty="0" err="1">
                <a:solidFill>
                  <a:srgbClr val="4C4C4C"/>
                </a:solidFill>
              </a:rPr>
              <a:t>jcr</a:t>
            </a:r>
            <a:r>
              <a:rPr lang="en-GB" sz="2000" b="1" dirty="0">
                <a:solidFill>
                  <a:srgbClr val="4C4C4C"/>
                </a:solidFill>
              </a:rPr>
              <a:t>/repository-</a:t>
            </a:r>
            <a:r>
              <a:rPr lang="en-GB" sz="2000" b="1" dirty="0" err="1">
                <a:solidFill>
                  <a:srgbClr val="4C4C4C"/>
                </a:solidFill>
              </a:rPr>
              <a:t>configuration.xml</a:t>
            </a: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(These </a:t>
            </a:r>
            <a:r>
              <a:rPr lang="en-GB" sz="2000" b="1" dirty="0">
                <a:solidFill>
                  <a:srgbClr val="4C4C4C"/>
                </a:solidFill>
              </a:rPr>
              <a:t>files </a:t>
            </a:r>
            <a:r>
              <a:rPr lang="en-GB" sz="2000" b="1" dirty="0" smtClean="0">
                <a:solidFill>
                  <a:srgbClr val="4C4C4C"/>
                </a:solidFill>
              </a:rPr>
              <a:t>might be </a:t>
            </a:r>
            <a:r>
              <a:rPr lang="en-GB" sz="2000" b="1" dirty="0">
                <a:solidFill>
                  <a:srgbClr val="4C4C4C"/>
                </a:solidFill>
              </a:rPr>
              <a:t>overwritten in another </a:t>
            </a:r>
            <a:r>
              <a:rPr lang="en-GB" sz="2000" b="1" dirty="0" err="1" smtClean="0">
                <a:solidFill>
                  <a:srgbClr val="4C4C4C"/>
                </a:solidFill>
              </a:rPr>
              <a:t>webapp</a:t>
            </a:r>
            <a:r>
              <a:rPr lang="en-GB" sz="2000" b="1" dirty="0" smtClean="0">
                <a:solidFill>
                  <a:srgbClr val="4C4C4C"/>
                </a:solidFill>
              </a:rPr>
              <a:t>. See </a:t>
            </a:r>
            <a:r>
              <a:rPr lang="en-GB" sz="2000" b="1" dirty="0">
                <a:solidFill>
                  <a:srgbClr val="4C4C4C"/>
                </a:solidFill>
              </a:rPr>
              <a:t>module eXo </a:t>
            </a:r>
            <a:r>
              <a:rPr lang="en-GB" sz="2000" b="1" dirty="0" smtClean="0">
                <a:solidFill>
                  <a:srgbClr val="4C4C4C"/>
                </a:solidFill>
              </a:rPr>
              <a:t>extensions.)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You must not manipulate these files!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625743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</a:t>
            </a:r>
            <a:r>
              <a:rPr lang="en-GB" sz="3600" dirty="0" smtClean="0">
                <a:solidFill>
                  <a:srgbClr val="FFA300"/>
                </a:solidFill>
              </a:rPr>
              <a:t>Configuration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Example: “war:/</a:t>
            </a:r>
            <a:r>
              <a:rPr lang="en-GB" sz="2000" b="1" dirty="0" err="1" smtClean="0">
                <a:solidFill>
                  <a:srgbClr val="4C4C4C"/>
                </a:solidFill>
              </a:rPr>
              <a:t>conf</a:t>
            </a:r>
            <a:r>
              <a:rPr lang="en-GB" sz="2000" b="1" dirty="0" smtClean="0">
                <a:solidFill>
                  <a:srgbClr val="4C4C4C"/>
                </a:solidFill>
              </a:rPr>
              <a:t>/</a:t>
            </a:r>
            <a:r>
              <a:rPr lang="en-GB" sz="2000" b="1" dirty="0" err="1" smtClean="0">
                <a:solidFill>
                  <a:srgbClr val="4C4C4C"/>
                </a:solidFill>
              </a:rPr>
              <a:t>jcr</a:t>
            </a:r>
            <a:r>
              <a:rPr lang="en-GB" sz="2000" b="1" dirty="0" smtClean="0">
                <a:solidFill>
                  <a:srgbClr val="4C4C4C"/>
                </a:solidFill>
              </a:rPr>
              <a:t>/repository-</a:t>
            </a:r>
            <a:r>
              <a:rPr lang="en-GB" sz="2000" b="1" dirty="0" err="1" smtClean="0">
                <a:solidFill>
                  <a:srgbClr val="4C4C4C"/>
                </a:solidFill>
              </a:rPr>
              <a:t>configuration.xml</a:t>
            </a:r>
            <a:r>
              <a:rPr lang="en-GB" sz="2000" b="1" dirty="0" smtClean="0">
                <a:solidFill>
                  <a:srgbClr val="4C4C4C"/>
                </a:solidFill>
              </a:rPr>
              <a:t>”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62" y="1907629"/>
            <a:ext cx="10809101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009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</a:t>
            </a:r>
            <a:r>
              <a:rPr lang="en-GB" sz="3600" dirty="0" smtClean="0">
                <a:solidFill>
                  <a:srgbClr val="FFA300"/>
                </a:solidFill>
              </a:rPr>
              <a:t>Lucene Configuration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Example: “war:/</a:t>
            </a:r>
            <a:r>
              <a:rPr lang="en-GB" sz="2000" b="1" dirty="0" err="1" smtClean="0">
                <a:solidFill>
                  <a:srgbClr val="4C4C4C"/>
                </a:solidFill>
              </a:rPr>
              <a:t>conf</a:t>
            </a:r>
            <a:r>
              <a:rPr lang="en-GB" sz="2000" b="1" dirty="0" smtClean="0">
                <a:solidFill>
                  <a:srgbClr val="4C4C4C"/>
                </a:solidFill>
              </a:rPr>
              <a:t>/</a:t>
            </a:r>
            <a:r>
              <a:rPr lang="en-GB" sz="2000" b="1" dirty="0" err="1" smtClean="0">
                <a:solidFill>
                  <a:srgbClr val="4C4C4C"/>
                </a:solidFill>
              </a:rPr>
              <a:t>jcr</a:t>
            </a:r>
            <a:r>
              <a:rPr lang="en-GB" sz="2000" b="1" dirty="0" smtClean="0">
                <a:solidFill>
                  <a:srgbClr val="4C4C4C"/>
                </a:solidFill>
              </a:rPr>
              <a:t>/repository-</a:t>
            </a:r>
            <a:r>
              <a:rPr lang="en-GB" sz="2000" b="1" dirty="0" err="1" smtClean="0">
                <a:solidFill>
                  <a:srgbClr val="4C4C4C"/>
                </a:solidFill>
              </a:rPr>
              <a:t>configuration.xml</a:t>
            </a:r>
            <a:r>
              <a:rPr lang="en-GB" sz="2000" b="1" dirty="0" smtClean="0">
                <a:solidFill>
                  <a:srgbClr val="4C4C4C"/>
                </a:solidFill>
              </a:rPr>
              <a:t>”, Lucene index defined for each workspace. 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18" y="2730499"/>
            <a:ext cx="10757644" cy="248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063473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</a:t>
            </a:r>
            <a:r>
              <a:rPr lang="en-GB" sz="3600" dirty="0" smtClean="0">
                <a:solidFill>
                  <a:srgbClr val="FFA300"/>
                </a:solidFill>
              </a:rPr>
              <a:t>Namespace Configuration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Example</a:t>
            </a:r>
            <a:r>
              <a:rPr lang="en-GB" sz="2000" b="1" dirty="0">
                <a:solidFill>
                  <a:srgbClr val="4C4C4C"/>
                </a:solidFill>
              </a:rPr>
              <a:t>: </a:t>
            </a:r>
            <a:r>
              <a:rPr lang="en-GB" sz="2000" b="1" dirty="0" smtClean="0">
                <a:solidFill>
                  <a:srgbClr val="4C4C4C"/>
                </a:solidFill>
              </a:rPr>
              <a:t>/</a:t>
            </a:r>
            <a:r>
              <a:rPr lang="en-GB" sz="2000" b="1" dirty="0" err="1" smtClean="0">
                <a:solidFill>
                  <a:srgbClr val="4C4C4C"/>
                </a:solidFill>
              </a:rPr>
              <a:t>webapps</a:t>
            </a:r>
            <a:r>
              <a:rPr lang="en-GB" sz="2000" b="1" dirty="0">
                <a:solidFill>
                  <a:srgbClr val="4C4C4C"/>
                </a:solidFill>
              </a:rPr>
              <a:t>/</a:t>
            </a:r>
            <a:r>
              <a:rPr lang="en-GB" sz="2000" b="1" dirty="0" err="1">
                <a:solidFill>
                  <a:srgbClr val="4C4C4C"/>
                </a:solidFill>
              </a:rPr>
              <a:t>ecm</a:t>
            </a:r>
            <a:r>
              <a:rPr lang="en-GB" sz="2000" b="1" dirty="0">
                <a:solidFill>
                  <a:srgbClr val="4C4C4C"/>
                </a:solidFill>
              </a:rPr>
              <a:t>-</a:t>
            </a:r>
            <a:r>
              <a:rPr lang="en-GB" sz="2000" b="1" dirty="0" err="1">
                <a:solidFill>
                  <a:srgbClr val="4C4C4C"/>
                </a:solidFill>
              </a:rPr>
              <a:t>wcm</a:t>
            </a:r>
            <a:r>
              <a:rPr lang="en-GB" sz="2000" b="1" dirty="0">
                <a:solidFill>
                  <a:srgbClr val="4C4C4C"/>
                </a:solidFill>
              </a:rPr>
              <a:t>-extension/WEB-INF/</a:t>
            </a:r>
            <a:r>
              <a:rPr lang="en-GB" sz="2000" b="1" dirty="0" err="1">
                <a:solidFill>
                  <a:srgbClr val="4C4C4C"/>
                </a:solidFill>
              </a:rPr>
              <a:t>conf</a:t>
            </a:r>
            <a:r>
              <a:rPr lang="en-GB" sz="2000" b="1" dirty="0">
                <a:solidFill>
                  <a:srgbClr val="4C4C4C"/>
                </a:solidFill>
              </a:rPr>
              <a:t>/</a:t>
            </a:r>
            <a:r>
              <a:rPr lang="en-GB" sz="2000" b="1" dirty="0" err="1">
                <a:solidFill>
                  <a:srgbClr val="4C4C4C"/>
                </a:solidFill>
              </a:rPr>
              <a:t>dms</a:t>
            </a:r>
            <a:r>
              <a:rPr lang="en-GB" sz="2000" b="1" dirty="0">
                <a:solidFill>
                  <a:srgbClr val="4C4C4C"/>
                </a:solidFill>
              </a:rPr>
              <a:t>-extension/</a:t>
            </a:r>
            <a:r>
              <a:rPr lang="en-GB" sz="2000" b="1" dirty="0" err="1" smtClean="0">
                <a:solidFill>
                  <a:srgbClr val="4C4C4C"/>
                </a:solidFill>
              </a:rPr>
              <a:t>dms</a:t>
            </a:r>
            <a:r>
              <a:rPr lang="en-GB" sz="2000" b="1" dirty="0">
                <a:solidFill>
                  <a:srgbClr val="4C4C4C"/>
                </a:solidFill>
              </a:rPr>
              <a:t>/</a:t>
            </a:r>
            <a:r>
              <a:rPr lang="en-GB" sz="2000" b="1" dirty="0" err="1">
                <a:solidFill>
                  <a:srgbClr val="4C4C4C"/>
                </a:solidFill>
              </a:rPr>
              <a:t>jcr</a:t>
            </a:r>
            <a:r>
              <a:rPr lang="en-GB" sz="2000" b="1" dirty="0">
                <a:solidFill>
                  <a:srgbClr val="4C4C4C"/>
                </a:solidFill>
              </a:rPr>
              <a:t>-component-plugins-</a:t>
            </a:r>
            <a:r>
              <a:rPr lang="en-GB" sz="2000" b="1" dirty="0" err="1" smtClean="0">
                <a:solidFill>
                  <a:srgbClr val="4C4C4C"/>
                </a:solidFill>
              </a:rPr>
              <a:t>configuration.xml</a:t>
            </a: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26" y="2123653"/>
            <a:ext cx="9837918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73605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</a:t>
            </a:r>
            <a:r>
              <a:rPr lang="en-GB" sz="3600" dirty="0" err="1" smtClean="0">
                <a:solidFill>
                  <a:srgbClr val="FFA300"/>
                </a:solidFill>
              </a:rPr>
              <a:t>NodeType</a:t>
            </a:r>
            <a:r>
              <a:rPr lang="en-GB" sz="3600" dirty="0" smtClean="0">
                <a:solidFill>
                  <a:srgbClr val="FFA300"/>
                </a:solidFill>
              </a:rPr>
              <a:t> Configuration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Example</a:t>
            </a:r>
            <a:r>
              <a:rPr lang="en-GB" sz="2000" b="1" dirty="0">
                <a:solidFill>
                  <a:srgbClr val="4C4C4C"/>
                </a:solidFill>
              </a:rPr>
              <a:t>: </a:t>
            </a:r>
            <a:r>
              <a:rPr lang="en-GB" sz="2000" b="1" dirty="0" smtClean="0">
                <a:solidFill>
                  <a:srgbClr val="4C4C4C"/>
                </a:solidFill>
              </a:rPr>
              <a:t>/</a:t>
            </a:r>
            <a:r>
              <a:rPr lang="en-GB" sz="2000" b="1" dirty="0" err="1" smtClean="0">
                <a:solidFill>
                  <a:srgbClr val="4C4C4C"/>
                </a:solidFill>
              </a:rPr>
              <a:t>webapps</a:t>
            </a:r>
            <a:r>
              <a:rPr lang="en-GB" sz="2000" b="1" dirty="0">
                <a:solidFill>
                  <a:srgbClr val="4C4C4C"/>
                </a:solidFill>
              </a:rPr>
              <a:t>/</a:t>
            </a:r>
            <a:r>
              <a:rPr lang="en-GB" sz="2000" b="1" dirty="0" err="1">
                <a:solidFill>
                  <a:srgbClr val="4C4C4C"/>
                </a:solidFill>
              </a:rPr>
              <a:t>ecm</a:t>
            </a:r>
            <a:r>
              <a:rPr lang="en-GB" sz="2000" b="1" dirty="0">
                <a:solidFill>
                  <a:srgbClr val="4C4C4C"/>
                </a:solidFill>
              </a:rPr>
              <a:t>-</a:t>
            </a:r>
            <a:r>
              <a:rPr lang="en-GB" sz="2000" b="1" dirty="0" err="1">
                <a:solidFill>
                  <a:srgbClr val="4C4C4C"/>
                </a:solidFill>
              </a:rPr>
              <a:t>wcm</a:t>
            </a:r>
            <a:r>
              <a:rPr lang="en-GB" sz="2000" b="1" dirty="0">
                <a:solidFill>
                  <a:srgbClr val="4C4C4C"/>
                </a:solidFill>
              </a:rPr>
              <a:t>-extension/WEB-INF/</a:t>
            </a:r>
            <a:r>
              <a:rPr lang="en-GB" sz="2000" b="1" dirty="0" err="1">
                <a:solidFill>
                  <a:srgbClr val="4C4C4C"/>
                </a:solidFill>
              </a:rPr>
              <a:t>conf</a:t>
            </a:r>
            <a:r>
              <a:rPr lang="en-GB" sz="2000" b="1" dirty="0">
                <a:solidFill>
                  <a:srgbClr val="4C4C4C"/>
                </a:solidFill>
              </a:rPr>
              <a:t>/</a:t>
            </a:r>
            <a:r>
              <a:rPr lang="en-GB" sz="2000" b="1" dirty="0" err="1">
                <a:solidFill>
                  <a:srgbClr val="4C4C4C"/>
                </a:solidFill>
              </a:rPr>
              <a:t>dms</a:t>
            </a:r>
            <a:r>
              <a:rPr lang="en-GB" sz="2000" b="1" dirty="0">
                <a:solidFill>
                  <a:srgbClr val="4C4C4C"/>
                </a:solidFill>
              </a:rPr>
              <a:t>-extension/</a:t>
            </a:r>
            <a:r>
              <a:rPr lang="en-GB" sz="2000" b="1" dirty="0" err="1" smtClean="0">
                <a:solidFill>
                  <a:srgbClr val="4C4C4C"/>
                </a:solidFill>
              </a:rPr>
              <a:t>dms</a:t>
            </a:r>
            <a:r>
              <a:rPr lang="en-GB" sz="2000" b="1" dirty="0">
                <a:solidFill>
                  <a:srgbClr val="4C4C4C"/>
                </a:solidFill>
              </a:rPr>
              <a:t>/</a:t>
            </a:r>
            <a:r>
              <a:rPr lang="en-GB" sz="2000" b="1" dirty="0" err="1">
                <a:solidFill>
                  <a:srgbClr val="4C4C4C"/>
                </a:solidFill>
              </a:rPr>
              <a:t>jcr</a:t>
            </a:r>
            <a:r>
              <a:rPr lang="en-GB" sz="2000" b="1" dirty="0">
                <a:solidFill>
                  <a:srgbClr val="4C4C4C"/>
                </a:solidFill>
              </a:rPr>
              <a:t>-component-plugins-</a:t>
            </a:r>
            <a:r>
              <a:rPr lang="en-GB" sz="2000" b="1" dirty="0" err="1" smtClean="0">
                <a:solidFill>
                  <a:srgbClr val="4C4C4C"/>
                </a:solidFill>
              </a:rPr>
              <a:t>configuration.xml</a:t>
            </a:r>
            <a:r>
              <a:rPr lang="en-GB" sz="2000" b="1" dirty="0" smtClean="0">
                <a:solidFill>
                  <a:srgbClr val="4C4C4C"/>
                </a:solidFill>
              </a:rPr>
              <a:t> (same component plugin)</a:t>
            </a: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4" y="2339677"/>
            <a:ext cx="10497166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920624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</a:t>
            </a:r>
            <a:r>
              <a:rPr lang="en-GB" sz="3600" dirty="0" err="1" smtClean="0">
                <a:solidFill>
                  <a:srgbClr val="FFA300"/>
                </a:solidFill>
              </a:rPr>
              <a:t>NodeType</a:t>
            </a:r>
            <a:r>
              <a:rPr lang="en-GB" sz="3600" dirty="0" smtClean="0">
                <a:solidFill>
                  <a:srgbClr val="FFA300"/>
                </a:solidFill>
              </a:rPr>
              <a:t> Configuration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Example</a:t>
            </a:r>
            <a:r>
              <a:rPr lang="en-GB" sz="2000" b="1" dirty="0">
                <a:solidFill>
                  <a:srgbClr val="4C4C4C"/>
                </a:solidFill>
              </a:rPr>
              <a:t>: </a:t>
            </a:r>
            <a:r>
              <a:rPr lang="en-GB" sz="2000" b="1" dirty="0" smtClean="0">
                <a:solidFill>
                  <a:srgbClr val="4C4C4C"/>
                </a:solidFill>
              </a:rPr>
              <a:t>/</a:t>
            </a:r>
            <a:r>
              <a:rPr lang="en-GB" sz="2000" b="1" dirty="0" err="1" smtClean="0">
                <a:solidFill>
                  <a:srgbClr val="4C4C4C"/>
                </a:solidFill>
              </a:rPr>
              <a:t>webapps</a:t>
            </a:r>
            <a:r>
              <a:rPr lang="en-GB" sz="2000" b="1" dirty="0">
                <a:solidFill>
                  <a:srgbClr val="4C4C4C"/>
                </a:solidFill>
              </a:rPr>
              <a:t>/</a:t>
            </a:r>
            <a:r>
              <a:rPr lang="en-GB" sz="2000" b="1" dirty="0" err="1">
                <a:solidFill>
                  <a:srgbClr val="4C4C4C"/>
                </a:solidFill>
              </a:rPr>
              <a:t>ecm</a:t>
            </a:r>
            <a:r>
              <a:rPr lang="en-GB" sz="2000" b="1" dirty="0">
                <a:solidFill>
                  <a:srgbClr val="4C4C4C"/>
                </a:solidFill>
              </a:rPr>
              <a:t>-</a:t>
            </a:r>
            <a:r>
              <a:rPr lang="en-GB" sz="2000" b="1" dirty="0" err="1">
                <a:solidFill>
                  <a:srgbClr val="4C4C4C"/>
                </a:solidFill>
              </a:rPr>
              <a:t>wcm</a:t>
            </a:r>
            <a:r>
              <a:rPr lang="en-GB" sz="2000" b="1" dirty="0">
                <a:solidFill>
                  <a:srgbClr val="4C4C4C"/>
                </a:solidFill>
              </a:rPr>
              <a:t>-extension/WEB-INF/</a:t>
            </a:r>
            <a:r>
              <a:rPr lang="en-GB" sz="2000" b="1" dirty="0" err="1">
                <a:solidFill>
                  <a:srgbClr val="4C4C4C"/>
                </a:solidFill>
              </a:rPr>
              <a:t>conf</a:t>
            </a:r>
            <a:r>
              <a:rPr lang="en-GB" sz="2000" b="1" dirty="0">
                <a:solidFill>
                  <a:srgbClr val="4C4C4C"/>
                </a:solidFill>
              </a:rPr>
              <a:t>/</a:t>
            </a:r>
            <a:r>
              <a:rPr lang="en-GB" sz="2000" b="1" dirty="0" err="1">
                <a:solidFill>
                  <a:srgbClr val="4C4C4C"/>
                </a:solidFill>
              </a:rPr>
              <a:t>dms</a:t>
            </a:r>
            <a:r>
              <a:rPr lang="en-GB" sz="2000" b="1" dirty="0">
                <a:solidFill>
                  <a:srgbClr val="4C4C4C"/>
                </a:solidFill>
              </a:rPr>
              <a:t>-extension/</a:t>
            </a:r>
            <a:r>
              <a:rPr lang="en-GB" sz="2000" b="1" dirty="0" err="1" smtClean="0">
                <a:solidFill>
                  <a:srgbClr val="4C4C4C"/>
                </a:solidFill>
              </a:rPr>
              <a:t>dms</a:t>
            </a:r>
            <a:r>
              <a:rPr lang="en-GB" sz="2000" b="1" dirty="0">
                <a:solidFill>
                  <a:srgbClr val="4C4C4C"/>
                </a:solidFill>
              </a:rPr>
              <a:t>/</a:t>
            </a:r>
            <a:r>
              <a:rPr lang="en-GB" sz="2000" b="1" dirty="0" err="1">
                <a:solidFill>
                  <a:srgbClr val="4C4C4C"/>
                </a:solidFill>
              </a:rPr>
              <a:t>nodetypes-</a:t>
            </a:r>
            <a:r>
              <a:rPr lang="en-GB" sz="2000" b="1" dirty="0" err="1" smtClean="0">
                <a:solidFill>
                  <a:srgbClr val="4C4C4C"/>
                </a:solidFill>
              </a:rPr>
              <a:t>ecm.xml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49" y="2483693"/>
            <a:ext cx="9411999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5284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Introduction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1954"/>
            <a:ext cx="11160125" cy="628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93095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1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6000"/>
              </a:lnSpc>
              <a:spcBef>
                <a:spcPts val="2700"/>
              </a:spcBef>
            </a:pPr>
            <a:r>
              <a:rPr lang="en-GB" sz="4800" dirty="0" smtClean="0">
                <a:solidFill>
                  <a:srgbClr val="FFFFFF"/>
                </a:solidFill>
              </a:rPr>
              <a:t>JCR Coding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661739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Coding – </a:t>
            </a:r>
            <a:r>
              <a:rPr lang="en-GB" sz="3600" dirty="0" err="1" smtClean="0">
                <a:solidFill>
                  <a:srgbClr val="FFA300"/>
                </a:solidFill>
              </a:rPr>
              <a:t>RepositoryService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In order to access to the JCR you need to use the </a:t>
            </a:r>
            <a:r>
              <a:rPr lang="en-GB" sz="2000" b="1" dirty="0" err="1" smtClean="0">
                <a:solidFill>
                  <a:srgbClr val="4C4C4C"/>
                </a:solidFill>
              </a:rPr>
              <a:t>RepositoryService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As </a:t>
            </a:r>
            <a:r>
              <a:rPr lang="en-GB" sz="2000" b="1" dirty="0">
                <a:solidFill>
                  <a:srgbClr val="4C4C4C"/>
                </a:solidFill>
              </a:rPr>
              <a:t>you want to follow the principle of Inversion of Control, you must not access the service directly. You need a Container to access the service.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With this command you get your current container: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ExoContainer</a:t>
            </a:r>
            <a:r>
              <a:rPr lang="en-GB" sz="2000" b="1" dirty="0">
                <a:solidFill>
                  <a:srgbClr val="4C4C4C"/>
                </a:solidFill>
              </a:rPr>
              <a:t> </a:t>
            </a:r>
            <a:r>
              <a:rPr lang="en-GB" sz="2000" b="1" dirty="0" err="1">
                <a:solidFill>
                  <a:srgbClr val="4C4C4C"/>
                </a:solidFill>
              </a:rPr>
              <a:t>myContainer</a:t>
            </a:r>
            <a:r>
              <a:rPr lang="en-GB" sz="2000" b="1" dirty="0">
                <a:solidFill>
                  <a:srgbClr val="4C4C4C"/>
                </a:solidFill>
              </a:rPr>
              <a:t> = </a:t>
            </a:r>
            <a:r>
              <a:rPr lang="en-GB" sz="2000" b="1" dirty="0" err="1">
                <a:solidFill>
                  <a:srgbClr val="4C4C4C"/>
                </a:solidFill>
              </a:rPr>
              <a:t>ExoContainerContext.getCurrentContainer</a:t>
            </a:r>
            <a:r>
              <a:rPr lang="en-GB" sz="2000" b="1" dirty="0">
                <a:solidFill>
                  <a:srgbClr val="4C4C4C"/>
                </a:solidFill>
              </a:rPr>
              <a:t>();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The container gives us the </a:t>
            </a:r>
            <a:r>
              <a:rPr lang="en-GB" sz="2000" b="1" dirty="0" err="1" smtClean="0">
                <a:solidFill>
                  <a:srgbClr val="4C4C4C"/>
                </a:solidFill>
              </a:rPr>
              <a:t>instace</a:t>
            </a:r>
            <a:r>
              <a:rPr lang="en-GB" sz="2000" b="1" dirty="0" smtClean="0">
                <a:solidFill>
                  <a:srgbClr val="4C4C4C"/>
                </a:solidFill>
              </a:rPr>
              <a:t> of the </a:t>
            </a:r>
            <a:r>
              <a:rPr lang="en-GB" sz="2000" b="1" dirty="0" err="1" smtClean="0">
                <a:solidFill>
                  <a:srgbClr val="4C4C4C"/>
                </a:solidFill>
              </a:rPr>
              <a:t>RepositoryService</a:t>
            </a:r>
            <a:r>
              <a:rPr lang="en-GB" sz="2000" b="1" dirty="0" smtClean="0">
                <a:solidFill>
                  <a:srgbClr val="4C4C4C"/>
                </a:solidFill>
              </a:rPr>
              <a:t>: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 smtClean="0">
                <a:solidFill>
                  <a:srgbClr val="4C4C4C"/>
                </a:solidFill>
              </a:rPr>
              <a:t>RepositoryService</a:t>
            </a:r>
            <a:r>
              <a:rPr lang="en-GB" sz="2000" b="1" dirty="0" smtClean="0">
                <a:solidFill>
                  <a:srgbClr val="4C4C4C"/>
                </a:solidFill>
              </a:rPr>
              <a:t> </a:t>
            </a:r>
            <a:r>
              <a:rPr lang="en-GB" sz="2000" b="1" dirty="0" err="1" smtClean="0">
                <a:solidFill>
                  <a:srgbClr val="4C4C4C"/>
                </a:solidFill>
              </a:rPr>
              <a:t>repositoryService</a:t>
            </a:r>
            <a:r>
              <a:rPr lang="en-GB" sz="2000" b="1" dirty="0" smtClean="0">
                <a:solidFill>
                  <a:srgbClr val="4C4C4C"/>
                </a:solidFill>
              </a:rPr>
              <a:t> </a:t>
            </a:r>
            <a:r>
              <a:rPr lang="en-GB" sz="2000" b="1" dirty="0">
                <a:solidFill>
                  <a:srgbClr val="4C4C4C"/>
                </a:solidFill>
              </a:rPr>
              <a:t>= </a:t>
            </a:r>
            <a:r>
              <a:rPr lang="en-GB" sz="2000" b="1" dirty="0" smtClean="0">
                <a:solidFill>
                  <a:srgbClr val="4C4C4C"/>
                </a:solidFill>
              </a:rPr>
              <a:t>(</a:t>
            </a:r>
            <a:r>
              <a:rPr lang="en-GB" sz="2000" b="1" dirty="0" err="1" smtClean="0">
                <a:solidFill>
                  <a:srgbClr val="4C4C4C"/>
                </a:solidFill>
              </a:rPr>
              <a:t>RepositoryService</a:t>
            </a:r>
            <a:r>
              <a:rPr lang="en-GB" sz="2000" b="1" dirty="0" smtClean="0">
                <a:solidFill>
                  <a:srgbClr val="4C4C4C"/>
                </a:solidFill>
              </a:rPr>
              <a:t>)	</a:t>
            </a:r>
            <a:r>
              <a:rPr lang="en-GB" sz="2000" b="1" dirty="0" err="1" smtClean="0">
                <a:solidFill>
                  <a:srgbClr val="4C4C4C"/>
                </a:solidFill>
              </a:rPr>
              <a:t>myContainer.getComponentInstance</a:t>
            </a:r>
            <a:r>
              <a:rPr lang="en-GB" sz="2000" b="1" dirty="0" smtClean="0">
                <a:solidFill>
                  <a:srgbClr val="4C4C4C"/>
                </a:solidFill>
              </a:rPr>
              <a:t>(</a:t>
            </a:r>
            <a:r>
              <a:rPr lang="en-GB" sz="2000" b="1" dirty="0" err="1">
                <a:solidFill>
                  <a:srgbClr val="4C4C4C"/>
                </a:solidFill>
              </a:rPr>
              <a:t>RepositoryService</a:t>
            </a:r>
            <a:r>
              <a:rPr lang="en-GB" sz="2000" b="1" dirty="0" err="1" smtClean="0">
                <a:solidFill>
                  <a:srgbClr val="4C4C4C"/>
                </a:solidFill>
              </a:rPr>
              <a:t>.class</a:t>
            </a:r>
            <a:r>
              <a:rPr lang="en-GB" sz="2000" b="1" dirty="0">
                <a:solidFill>
                  <a:srgbClr val="4C4C4C"/>
                </a:solidFill>
              </a:rPr>
              <a:t>)</a:t>
            </a:r>
            <a:r>
              <a:rPr lang="en-GB" sz="2000" b="1" dirty="0" smtClean="0">
                <a:solidFill>
                  <a:srgbClr val="4C4C4C"/>
                </a:solidFill>
              </a:rPr>
              <a:t>;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There is only one repository, always </a:t>
            </a:r>
            <a:r>
              <a:rPr lang="en-GB" sz="2000" b="1" dirty="0">
                <a:solidFill>
                  <a:srgbClr val="4C4C4C"/>
                </a:solidFill>
              </a:rPr>
              <a:t>use the default repository, </a:t>
            </a: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Repository repository = </a:t>
            </a:r>
            <a:r>
              <a:rPr lang="en-GB" sz="2000" b="1" dirty="0" err="1">
                <a:solidFill>
                  <a:srgbClr val="4C4C4C"/>
                </a:solidFill>
              </a:rPr>
              <a:t>repositoryService.getDefaultRepository</a:t>
            </a:r>
            <a:r>
              <a:rPr lang="en-GB" sz="2000" b="1" dirty="0">
                <a:solidFill>
                  <a:srgbClr val="4C4C4C"/>
                </a:solidFill>
              </a:rPr>
              <a:t>();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657292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Coding – JCR Session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For opening a session you have to login to a workspace.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  TODO  ???? System session ???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Credentials </a:t>
            </a:r>
            <a:r>
              <a:rPr lang="en-GB" sz="2000" b="1" dirty="0">
                <a:solidFill>
                  <a:srgbClr val="4C4C4C"/>
                </a:solidFill>
              </a:rPr>
              <a:t>credentials = new </a:t>
            </a:r>
            <a:r>
              <a:rPr lang="en-GB" sz="2000" b="1" dirty="0" err="1">
                <a:solidFill>
                  <a:srgbClr val="4C4C4C"/>
                </a:solidFill>
              </a:rPr>
              <a:t>SimpleCredentials</a:t>
            </a:r>
            <a:r>
              <a:rPr lang="en-GB" sz="2000" b="1" dirty="0">
                <a:solidFill>
                  <a:srgbClr val="4C4C4C"/>
                </a:solidFill>
              </a:rPr>
              <a:t>("root", "</a:t>
            </a:r>
            <a:r>
              <a:rPr lang="en-GB" sz="2000" b="1" dirty="0" err="1">
                <a:solidFill>
                  <a:srgbClr val="4C4C4C"/>
                </a:solidFill>
              </a:rPr>
              <a:t>gtn</a:t>
            </a:r>
            <a:r>
              <a:rPr lang="en-GB" sz="2000" b="1" dirty="0">
                <a:solidFill>
                  <a:srgbClr val="4C4C4C"/>
                </a:solidFill>
              </a:rPr>
              <a:t>".</a:t>
            </a:r>
            <a:r>
              <a:rPr lang="en-GB" sz="2000" b="1" dirty="0" err="1">
                <a:solidFill>
                  <a:srgbClr val="4C4C4C"/>
                </a:solidFill>
              </a:rPr>
              <a:t>toCharArray</a:t>
            </a:r>
            <a:r>
              <a:rPr lang="en-GB" sz="2000" b="1" dirty="0">
                <a:solidFill>
                  <a:srgbClr val="4C4C4C"/>
                </a:solidFill>
              </a:rPr>
              <a:t>())</a:t>
            </a:r>
            <a:r>
              <a:rPr lang="en-GB" sz="2000" b="1" dirty="0" smtClean="0">
                <a:solidFill>
                  <a:srgbClr val="4C4C4C"/>
                </a:solidFill>
              </a:rPr>
              <a:t>;</a:t>
            </a:r>
            <a:br>
              <a:rPr lang="en-GB" sz="2000" b="1" dirty="0" smtClean="0">
                <a:solidFill>
                  <a:srgbClr val="4C4C4C"/>
                </a:solidFill>
              </a:rPr>
            </a:br>
            <a:r>
              <a:rPr lang="en-GB" sz="2000" b="1" dirty="0" smtClean="0">
                <a:solidFill>
                  <a:srgbClr val="4C4C4C"/>
                </a:solidFill>
              </a:rPr>
              <a:t>/</a:t>
            </a:r>
            <a:r>
              <a:rPr lang="en-GB" sz="2000" b="1" dirty="0">
                <a:solidFill>
                  <a:srgbClr val="4C4C4C"/>
                </a:solidFill>
              </a:rPr>
              <a:t>/ get a session on workspace ”collaboration</a:t>
            </a:r>
            <a:r>
              <a:rPr lang="en-GB" sz="2000" b="1" dirty="0" smtClean="0">
                <a:solidFill>
                  <a:srgbClr val="4C4C4C"/>
                </a:solidFill>
              </a:rPr>
              <a:t>”</a:t>
            </a:r>
            <a:br>
              <a:rPr lang="en-GB" sz="2000" b="1" dirty="0" smtClean="0">
                <a:solidFill>
                  <a:srgbClr val="4C4C4C"/>
                </a:solidFill>
              </a:rPr>
            </a:br>
            <a:r>
              <a:rPr lang="en-GB" sz="2000" b="1" dirty="0" smtClean="0">
                <a:solidFill>
                  <a:srgbClr val="4C4C4C"/>
                </a:solidFill>
              </a:rPr>
              <a:t>Session </a:t>
            </a:r>
            <a:r>
              <a:rPr lang="en-GB" sz="2000" b="1" dirty="0" err="1">
                <a:solidFill>
                  <a:srgbClr val="4C4C4C"/>
                </a:solidFill>
              </a:rPr>
              <a:t>jcrSession</a:t>
            </a:r>
            <a:r>
              <a:rPr lang="en-GB" sz="2000" b="1" dirty="0">
                <a:solidFill>
                  <a:srgbClr val="4C4C4C"/>
                </a:solidFill>
              </a:rPr>
              <a:t> = </a:t>
            </a:r>
            <a:r>
              <a:rPr lang="en-GB" sz="2000" b="1" dirty="0" err="1">
                <a:solidFill>
                  <a:srgbClr val="4C4C4C"/>
                </a:solidFill>
              </a:rPr>
              <a:t>repository.login</a:t>
            </a:r>
            <a:r>
              <a:rPr lang="en-GB" sz="2000" b="1" dirty="0">
                <a:solidFill>
                  <a:srgbClr val="4C4C4C"/>
                </a:solidFill>
              </a:rPr>
              <a:t>(credentials, "collaboration");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061794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Coding – JCR Session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import </a:t>
            </a:r>
            <a:r>
              <a:rPr lang="en-GB" sz="2000" b="1" dirty="0" err="1" smtClean="0">
                <a:solidFill>
                  <a:srgbClr val="4C4C4C"/>
                </a:solidFill>
              </a:rPr>
              <a:t>javax.jcr</a:t>
            </a:r>
            <a:r>
              <a:rPr lang="en-GB" sz="2000" b="1" dirty="0" smtClean="0">
                <a:solidFill>
                  <a:srgbClr val="4C4C4C"/>
                </a:solidFill>
              </a:rPr>
              <a:t>.*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import </a:t>
            </a:r>
            <a:r>
              <a:rPr lang="en-GB" sz="2000" b="1" dirty="0" err="1">
                <a:solidFill>
                  <a:srgbClr val="4C4C4C"/>
                </a:solidFill>
              </a:rPr>
              <a:t>javax.jcr.query</a:t>
            </a:r>
            <a:r>
              <a:rPr lang="en-GB" sz="2000" b="1" dirty="0">
                <a:solidFill>
                  <a:srgbClr val="4C4C4C"/>
                </a:solidFill>
              </a:rPr>
              <a:t>.*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import </a:t>
            </a:r>
            <a:r>
              <a:rPr lang="en-GB" sz="2000" b="1" dirty="0" err="1">
                <a:solidFill>
                  <a:srgbClr val="4C4C4C"/>
                </a:solidFill>
              </a:rPr>
              <a:t>org.exoplatform.services.jcr.RepositoryService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import </a:t>
            </a:r>
            <a:r>
              <a:rPr lang="en-GB" sz="2000" b="1" dirty="0" err="1">
                <a:solidFill>
                  <a:srgbClr val="4C4C4C"/>
                </a:solidFill>
              </a:rPr>
              <a:t>org.exoplatform.container.ExoContainerContext</a:t>
            </a:r>
            <a:r>
              <a:rPr lang="en-GB" sz="2000" b="1" dirty="0" smtClean="0">
                <a:solidFill>
                  <a:srgbClr val="4C4C4C"/>
                </a:solidFill>
              </a:rPr>
              <a:t>;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ExoContainer</a:t>
            </a:r>
            <a:r>
              <a:rPr lang="en-GB" sz="2000" b="1" dirty="0">
                <a:solidFill>
                  <a:srgbClr val="4C4C4C"/>
                </a:solidFill>
              </a:rPr>
              <a:t> </a:t>
            </a:r>
            <a:r>
              <a:rPr lang="en-GB" sz="2000" b="1" dirty="0" err="1">
                <a:solidFill>
                  <a:srgbClr val="4C4C4C"/>
                </a:solidFill>
              </a:rPr>
              <a:t>myContainer</a:t>
            </a:r>
            <a:r>
              <a:rPr lang="en-GB" sz="2000" b="1" dirty="0">
                <a:solidFill>
                  <a:srgbClr val="4C4C4C"/>
                </a:solidFill>
              </a:rPr>
              <a:t> = </a:t>
            </a:r>
            <a:r>
              <a:rPr lang="en-GB" sz="2000" b="1" dirty="0" err="1">
                <a:solidFill>
                  <a:srgbClr val="4C4C4C"/>
                </a:solidFill>
              </a:rPr>
              <a:t>ExoContainerContext.getCurrentContainer</a:t>
            </a:r>
            <a:r>
              <a:rPr lang="en-GB" sz="2000" b="1" dirty="0">
                <a:solidFill>
                  <a:srgbClr val="4C4C4C"/>
                </a:solidFill>
              </a:rPr>
              <a:t>()</a:t>
            </a:r>
            <a:r>
              <a:rPr lang="en-GB" sz="2000" b="1" dirty="0" smtClean="0">
                <a:solidFill>
                  <a:srgbClr val="4C4C4C"/>
                </a:solidFill>
              </a:rPr>
              <a:t>;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 </a:t>
            </a:r>
            <a:r>
              <a:rPr lang="en-GB" sz="2000" b="1" dirty="0" err="1" smtClean="0">
                <a:solidFill>
                  <a:srgbClr val="4C4C4C"/>
                </a:solidFill>
              </a:rPr>
              <a:t>RepositoryService</a:t>
            </a:r>
            <a:r>
              <a:rPr lang="en-GB" sz="2000" b="1" dirty="0" smtClean="0">
                <a:solidFill>
                  <a:srgbClr val="4C4C4C"/>
                </a:solidFill>
              </a:rPr>
              <a:t> </a:t>
            </a:r>
            <a:r>
              <a:rPr lang="en-GB" sz="2000" b="1" dirty="0" err="1">
                <a:solidFill>
                  <a:srgbClr val="4C4C4C"/>
                </a:solidFill>
              </a:rPr>
              <a:t>repositoryService</a:t>
            </a:r>
            <a:r>
              <a:rPr lang="en-GB" sz="2000" b="1" dirty="0">
                <a:solidFill>
                  <a:srgbClr val="4C4C4C"/>
                </a:solidFill>
              </a:rPr>
              <a:t> = (</a:t>
            </a:r>
            <a:r>
              <a:rPr lang="en-GB" sz="2000" b="1" dirty="0" err="1">
                <a:solidFill>
                  <a:srgbClr val="4C4C4C"/>
                </a:solidFill>
              </a:rPr>
              <a:t>RepositoryService</a:t>
            </a:r>
            <a:r>
              <a:rPr lang="en-GB" sz="2000" b="1" dirty="0">
                <a:solidFill>
                  <a:srgbClr val="4C4C4C"/>
                </a:solidFill>
              </a:rPr>
              <a:t>)	</a:t>
            </a:r>
            <a:r>
              <a:rPr lang="en-GB" sz="2000" b="1" dirty="0" err="1">
                <a:solidFill>
                  <a:srgbClr val="4C4C4C"/>
                </a:solidFill>
              </a:rPr>
              <a:t>myContainer.getComponentInstance</a:t>
            </a:r>
            <a:r>
              <a:rPr lang="en-GB" sz="2000" b="1" dirty="0">
                <a:solidFill>
                  <a:srgbClr val="4C4C4C"/>
                </a:solidFill>
              </a:rPr>
              <a:t>(</a:t>
            </a:r>
            <a:r>
              <a:rPr lang="en-GB" sz="2000" b="1" dirty="0" err="1">
                <a:solidFill>
                  <a:srgbClr val="4C4C4C"/>
                </a:solidFill>
              </a:rPr>
              <a:t>RepositoryService.class</a:t>
            </a:r>
            <a:r>
              <a:rPr lang="en-GB" sz="2000" b="1" dirty="0">
                <a:solidFill>
                  <a:srgbClr val="4C4C4C"/>
                </a:solidFill>
              </a:rPr>
              <a:t>)</a:t>
            </a:r>
            <a:r>
              <a:rPr lang="en-GB" sz="2000" b="1" dirty="0" smtClean="0">
                <a:solidFill>
                  <a:srgbClr val="4C4C4C"/>
                </a:solidFill>
              </a:rPr>
              <a:t>;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 Repository </a:t>
            </a:r>
            <a:r>
              <a:rPr lang="en-GB" sz="2000" b="1" dirty="0">
                <a:solidFill>
                  <a:srgbClr val="4C4C4C"/>
                </a:solidFill>
              </a:rPr>
              <a:t>repository = </a:t>
            </a:r>
            <a:r>
              <a:rPr lang="en-GB" sz="2000" b="1" dirty="0" err="1">
                <a:solidFill>
                  <a:srgbClr val="4C4C4C"/>
                </a:solidFill>
              </a:rPr>
              <a:t>repositoryService.getDefaultRepository</a:t>
            </a:r>
            <a:r>
              <a:rPr lang="en-GB" sz="2000" b="1" dirty="0">
                <a:solidFill>
                  <a:srgbClr val="4C4C4C"/>
                </a:solidFill>
              </a:rPr>
              <a:t>()</a:t>
            </a:r>
            <a:r>
              <a:rPr lang="en-GB" sz="2000" b="1" dirty="0" smtClean="0">
                <a:solidFill>
                  <a:srgbClr val="4C4C4C"/>
                </a:solidFill>
              </a:rPr>
              <a:t>;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Credentials credentials = new </a:t>
            </a:r>
            <a:r>
              <a:rPr lang="en-GB" sz="2000" b="1" dirty="0" err="1">
                <a:solidFill>
                  <a:srgbClr val="4C4C4C"/>
                </a:solidFill>
              </a:rPr>
              <a:t>SimpleCredentials</a:t>
            </a:r>
            <a:r>
              <a:rPr lang="en-GB" sz="2000" b="1" dirty="0">
                <a:solidFill>
                  <a:srgbClr val="4C4C4C"/>
                </a:solidFill>
              </a:rPr>
              <a:t>("root", "</a:t>
            </a:r>
            <a:r>
              <a:rPr lang="en-GB" sz="2000" b="1" dirty="0" err="1">
                <a:solidFill>
                  <a:srgbClr val="4C4C4C"/>
                </a:solidFill>
              </a:rPr>
              <a:t>gtn</a:t>
            </a:r>
            <a:r>
              <a:rPr lang="en-GB" sz="2000" b="1" dirty="0">
                <a:solidFill>
                  <a:srgbClr val="4C4C4C"/>
                </a:solidFill>
              </a:rPr>
              <a:t>".</a:t>
            </a:r>
            <a:r>
              <a:rPr lang="en-GB" sz="2000" b="1" dirty="0" err="1">
                <a:solidFill>
                  <a:srgbClr val="4C4C4C"/>
                </a:solidFill>
              </a:rPr>
              <a:t>toCharArray</a:t>
            </a:r>
            <a:r>
              <a:rPr lang="en-GB" sz="2000" b="1" dirty="0">
                <a:solidFill>
                  <a:srgbClr val="4C4C4C"/>
                </a:solidFill>
              </a:rPr>
              <a:t>());</a:t>
            </a:r>
            <a:br>
              <a:rPr lang="en-GB" sz="2000" b="1" dirty="0">
                <a:solidFill>
                  <a:srgbClr val="4C4C4C"/>
                </a:solidFill>
              </a:rPr>
            </a:br>
            <a:r>
              <a:rPr lang="en-GB" sz="2000" b="1" dirty="0">
                <a:solidFill>
                  <a:srgbClr val="4C4C4C"/>
                </a:solidFill>
              </a:rPr>
              <a:t>// get a session on workspace ”collaboration”</a:t>
            </a:r>
            <a:br>
              <a:rPr lang="en-GB" sz="2000" b="1" dirty="0">
                <a:solidFill>
                  <a:srgbClr val="4C4C4C"/>
                </a:solidFill>
              </a:rPr>
            </a:br>
            <a:r>
              <a:rPr lang="en-GB" sz="2000" b="1" dirty="0">
                <a:solidFill>
                  <a:srgbClr val="4C4C4C"/>
                </a:solidFill>
              </a:rPr>
              <a:t>Session </a:t>
            </a:r>
            <a:r>
              <a:rPr lang="en-GB" sz="2000" b="1" dirty="0" err="1">
                <a:solidFill>
                  <a:srgbClr val="4C4C4C"/>
                </a:solidFill>
              </a:rPr>
              <a:t>jcrSession</a:t>
            </a:r>
            <a:r>
              <a:rPr lang="en-GB" sz="2000" b="1" dirty="0">
                <a:solidFill>
                  <a:srgbClr val="4C4C4C"/>
                </a:solidFill>
              </a:rPr>
              <a:t> = </a:t>
            </a:r>
            <a:r>
              <a:rPr lang="en-GB" sz="2000" b="1" dirty="0" err="1">
                <a:solidFill>
                  <a:srgbClr val="4C4C4C"/>
                </a:solidFill>
              </a:rPr>
              <a:t>repository.login</a:t>
            </a:r>
            <a:r>
              <a:rPr lang="en-GB" sz="2000" b="1" dirty="0">
                <a:solidFill>
                  <a:srgbClr val="4C4C4C"/>
                </a:solidFill>
              </a:rPr>
              <a:t>(credentials, "collaboration");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018507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Coding – Node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// Get the root node of the workspace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Node </a:t>
            </a:r>
            <a:r>
              <a:rPr lang="en-GB" sz="2000" b="1" dirty="0">
                <a:solidFill>
                  <a:srgbClr val="4C4C4C"/>
                </a:solidFill>
              </a:rPr>
              <a:t>root = </a:t>
            </a:r>
            <a:r>
              <a:rPr lang="en-GB" sz="2000" b="1" dirty="0" err="1">
                <a:solidFill>
                  <a:srgbClr val="4C4C4C"/>
                </a:solidFill>
              </a:rPr>
              <a:t>jcrSession.getRootNode</a:t>
            </a:r>
            <a:r>
              <a:rPr lang="en-GB" sz="2000" b="1" dirty="0">
                <a:solidFill>
                  <a:srgbClr val="4C4C4C"/>
                </a:solidFill>
              </a:rPr>
              <a:t>();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// Search all child nodes of the root node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 smtClean="0">
                <a:solidFill>
                  <a:srgbClr val="4C4C4C"/>
                </a:solidFill>
              </a:rPr>
              <a:t>NodeIterator</a:t>
            </a:r>
            <a:r>
              <a:rPr lang="en-GB" sz="2000" b="1" dirty="0" smtClean="0">
                <a:solidFill>
                  <a:srgbClr val="4C4C4C"/>
                </a:solidFill>
              </a:rPr>
              <a:t> </a:t>
            </a:r>
            <a:r>
              <a:rPr lang="en-GB" sz="2000" b="1" dirty="0">
                <a:solidFill>
                  <a:srgbClr val="4C4C4C"/>
                </a:solidFill>
              </a:rPr>
              <a:t>iterator = </a:t>
            </a:r>
            <a:r>
              <a:rPr lang="en-GB" sz="2000" b="1" dirty="0" err="1">
                <a:solidFill>
                  <a:srgbClr val="4C4C4C"/>
                </a:solidFill>
              </a:rPr>
              <a:t>root.getNodes</a:t>
            </a:r>
            <a:r>
              <a:rPr lang="en-GB" sz="2000" b="1" dirty="0">
                <a:solidFill>
                  <a:srgbClr val="4C4C4C"/>
                </a:solidFill>
              </a:rPr>
              <a:t>();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    while (</a:t>
            </a:r>
            <a:r>
              <a:rPr lang="en-GB" sz="2000" b="1" dirty="0" err="1">
                <a:solidFill>
                  <a:srgbClr val="4C4C4C"/>
                </a:solidFill>
              </a:rPr>
              <a:t>iterator.hasNext</a:t>
            </a:r>
            <a:r>
              <a:rPr lang="en-GB" sz="2000" b="1" dirty="0">
                <a:solidFill>
                  <a:srgbClr val="4C4C4C"/>
                </a:solidFill>
              </a:rPr>
              <a:t>()) {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      Node </a:t>
            </a:r>
            <a:r>
              <a:rPr lang="en-GB" sz="2000" b="1" dirty="0" err="1">
                <a:solidFill>
                  <a:srgbClr val="4C4C4C"/>
                </a:solidFill>
              </a:rPr>
              <a:t>iterNode</a:t>
            </a:r>
            <a:r>
              <a:rPr lang="en-GB" sz="2000" b="1" dirty="0">
                <a:solidFill>
                  <a:srgbClr val="4C4C4C"/>
                </a:solidFill>
              </a:rPr>
              <a:t>= </a:t>
            </a:r>
            <a:r>
              <a:rPr lang="en-GB" sz="2000" b="1" dirty="0" err="1">
                <a:solidFill>
                  <a:srgbClr val="4C4C4C"/>
                </a:solidFill>
              </a:rPr>
              <a:t>iterator.nextNode</a:t>
            </a:r>
            <a:r>
              <a:rPr lang="en-GB" sz="2000" b="1" dirty="0">
                <a:solidFill>
                  <a:srgbClr val="4C4C4C"/>
                </a:solidFill>
              </a:rPr>
              <a:t>();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       </a:t>
            </a:r>
            <a:r>
              <a:rPr lang="en-GB" sz="2000" b="1" dirty="0" err="1" smtClean="0">
                <a:solidFill>
                  <a:srgbClr val="4C4C4C"/>
                </a:solidFill>
              </a:rPr>
              <a:t>System.out.println</a:t>
            </a:r>
            <a:r>
              <a:rPr lang="en-GB" sz="2000" b="1" dirty="0" smtClean="0">
                <a:solidFill>
                  <a:srgbClr val="4C4C4C"/>
                </a:solidFill>
              </a:rPr>
              <a:t>( </a:t>
            </a:r>
            <a:r>
              <a:rPr lang="en-GB" sz="2000" b="1" dirty="0" err="1">
                <a:solidFill>
                  <a:srgbClr val="4C4C4C"/>
                </a:solidFill>
              </a:rPr>
              <a:t>iterNode.getName</a:t>
            </a:r>
            <a:r>
              <a:rPr lang="en-GB" sz="2000" b="1" dirty="0">
                <a:solidFill>
                  <a:srgbClr val="4C4C4C"/>
                </a:solidFill>
              </a:rPr>
              <a:t>() + “  “ </a:t>
            </a:r>
            <a:r>
              <a:rPr lang="en-GB" sz="2000" b="1" dirty="0" smtClean="0">
                <a:solidFill>
                  <a:srgbClr val="4C4C4C"/>
                </a:solidFill>
              </a:rPr>
              <a:t>+ </a:t>
            </a:r>
            <a:r>
              <a:rPr lang="en-GB" sz="2000" b="1" dirty="0" err="1">
                <a:solidFill>
                  <a:srgbClr val="4C4C4C"/>
                </a:solidFill>
              </a:rPr>
              <a:t>node.getProperty</a:t>
            </a:r>
            <a:r>
              <a:rPr lang="en-GB" sz="2000" b="1" dirty="0" smtClean="0">
                <a:solidFill>
                  <a:srgbClr val="4C4C4C"/>
                </a:solidFill>
              </a:rPr>
              <a:t>(”</a:t>
            </a:r>
            <a:r>
              <a:rPr lang="en-GB" sz="2000" b="1" dirty="0" err="1" smtClean="0">
                <a:solidFill>
                  <a:srgbClr val="4C4C4C"/>
                </a:solidFill>
              </a:rPr>
              <a:t>jcr:uuid</a:t>
            </a:r>
            <a:r>
              <a:rPr lang="en-GB" sz="2000" b="1" dirty="0" smtClean="0">
                <a:solidFill>
                  <a:srgbClr val="4C4C4C"/>
                </a:solidFill>
              </a:rPr>
              <a:t>"</a:t>
            </a:r>
            <a:r>
              <a:rPr lang="en-GB" sz="2000" b="1" dirty="0">
                <a:solidFill>
                  <a:srgbClr val="4C4C4C"/>
                </a:solidFill>
              </a:rPr>
              <a:t>).</a:t>
            </a:r>
            <a:r>
              <a:rPr lang="en-GB" sz="2000" b="1" dirty="0" err="1">
                <a:solidFill>
                  <a:srgbClr val="4C4C4C"/>
                </a:solidFill>
              </a:rPr>
              <a:t>getValue</a:t>
            </a:r>
            <a:r>
              <a:rPr lang="en-GB" sz="2000" b="1" dirty="0">
                <a:solidFill>
                  <a:srgbClr val="4C4C4C"/>
                </a:solidFill>
              </a:rPr>
              <a:t>().</a:t>
            </a:r>
            <a:r>
              <a:rPr lang="en-GB" sz="2000" b="1" dirty="0" err="1">
                <a:solidFill>
                  <a:srgbClr val="4C4C4C"/>
                </a:solidFill>
              </a:rPr>
              <a:t>getString</a:t>
            </a:r>
            <a:r>
              <a:rPr lang="en-GB" sz="2000" b="1" dirty="0">
                <a:solidFill>
                  <a:srgbClr val="4C4C4C"/>
                </a:solidFill>
              </a:rPr>
              <a:t>() )</a:t>
            </a:r>
            <a:r>
              <a:rPr lang="en-GB" sz="2000" b="1" dirty="0" smtClean="0">
                <a:solidFill>
                  <a:srgbClr val="4C4C4C"/>
                </a:solidFill>
              </a:rPr>
              <a:t>;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      }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028804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Coding – Queries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More details can be found in the specification :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 </a:t>
            </a:r>
            <a:r>
              <a:rPr lang="en-GB" sz="2000" b="1" dirty="0" err="1">
                <a:solidFill>
                  <a:srgbClr val="4C4C4C"/>
                </a:solidFill>
              </a:rPr>
              <a:t>QueryManager</a:t>
            </a:r>
            <a:r>
              <a:rPr lang="en-GB" sz="2000" b="1" dirty="0">
                <a:solidFill>
                  <a:srgbClr val="4C4C4C"/>
                </a:solidFill>
              </a:rPr>
              <a:t> </a:t>
            </a:r>
            <a:r>
              <a:rPr lang="en-GB" sz="2000" b="1" dirty="0" err="1">
                <a:solidFill>
                  <a:srgbClr val="4C4C4C"/>
                </a:solidFill>
              </a:rPr>
              <a:t>qm</a:t>
            </a:r>
            <a:r>
              <a:rPr lang="en-GB" sz="2000" b="1" dirty="0">
                <a:solidFill>
                  <a:srgbClr val="4C4C4C"/>
                </a:solidFill>
              </a:rPr>
              <a:t> = </a:t>
            </a:r>
            <a:r>
              <a:rPr lang="en-GB" sz="2000" b="1" dirty="0" err="1">
                <a:solidFill>
                  <a:srgbClr val="4C4C4C"/>
                </a:solidFill>
              </a:rPr>
              <a:t>jcrSession.getWorkspace</a:t>
            </a:r>
            <a:r>
              <a:rPr lang="en-GB" sz="2000" b="1" dirty="0">
                <a:solidFill>
                  <a:srgbClr val="4C4C4C"/>
                </a:solidFill>
              </a:rPr>
              <a:t>().</a:t>
            </a:r>
            <a:r>
              <a:rPr lang="en-GB" sz="2000" b="1" dirty="0" err="1">
                <a:solidFill>
                  <a:srgbClr val="4C4C4C"/>
                </a:solidFill>
              </a:rPr>
              <a:t>getQueryManager</a:t>
            </a:r>
            <a:r>
              <a:rPr lang="en-GB" sz="2000" b="1" dirty="0">
                <a:solidFill>
                  <a:srgbClr val="4C4C4C"/>
                </a:solidFill>
              </a:rPr>
              <a:t>();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    Query q = </a:t>
            </a:r>
            <a:r>
              <a:rPr lang="en-GB" sz="2000" b="1" dirty="0" err="1">
                <a:solidFill>
                  <a:srgbClr val="4C4C4C"/>
                </a:solidFill>
              </a:rPr>
              <a:t>qm.createQuery</a:t>
            </a:r>
            <a:r>
              <a:rPr lang="en-GB" sz="2000" b="1" dirty="0">
                <a:solidFill>
                  <a:srgbClr val="4C4C4C"/>
                </a:solidFill>
              </a:rPr>
              <a:t>("select * from </a:t>
            </a:r>
            <a:r>
              <a:rPr lang="en-GB" sz="2000" b="1" dirty="0" err="1">
                <a:solidFill>
                  <a:srgbClr val="4C4C4C"/>
                </a:solidFill>
              </a:rPr>
              <a:t>exo:article</a:t>
            </a:r>
            <a:r>
              <a:rPr lang="en-GB" sz="2000" b="1" dirty="0">
                <a:solidFill>
                  <a:srgbClr val="4C4C4C"/>
                </a:solidFill>
              </a:rPr>
              <a:t>", </a:t>
            </a:r>
            <a:r>
              <a:rPr lang="en-GB" sz="2000" b="1" dirty="0" err="1">
                <a:solidFill>
                  <a:srgbClr val="4C4C4C"/>
                </a:solidFill>
              </a:rPr>
              <a:t>Query.SQL</a:t>
            </a:r>
            <a:r>
              <a:rPr lang="en-GB" sz="2000" b="1" dirty="0">
                <a:solidFill>
                  <a:srgbClr val="4C4C4C"/>
                </a:solidFill>
              </a:rPr>
              <a:t>)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    </a:t>
            </a:r>
            <a:r>
              <a:rPr lang="en-GB" sz="2000" b="1" dirty="0" err="1">
                <a:solidFill>
                  <a:srgbClr val="4C4C4C"/>
                </a:solidFill>
              </a:rPr>
              <a:t>NodeIterator</a:t>
            </a:r>
            <a:r>
              <a:rPr lang="en-GB" sz="2000" b="1" dirty="0">
                <a:solidFill>
                  <a:srgbClr val="4C4C4C"/>
                </a:solidFill>
              </a:rPr>
              <a:t> </a:t>
            </a:r>
            <a:r>
              <a:rPr lang="en-GB" sz="2000" b="1" dirty="0" err="1">
                <a:solidFill>
                  <a:srgbClr val="4C4C4C"/>
                </a:solidFill>
              </a:rPr>
              <a:t>ni</a:t>
            </a:r>
            <a:r>
              <a:rPr lang="en-GB" sz="2000" b="1" dirty="0">
                <a:solidFill>
                  <a:srgbClr val="4C4C4C"/>
                </a:solidFill>
              </a:rPr>
              <a:t> = </a:t>
            </a:r>
            <a:r>
              <a:rPr lang="en-GB" sz="2000" b="1" dirty="0" err="1">
                <a:solidFill>
                  <a:srgbClr val="4C4C4C"/>
                </a:solidFill>
              </a:rPr>
              <a:t>q.execute</a:t>
            </a:r>
            <a:r>
              <a:rPr lang="en-GB" sz="2000" b="1" dirty="0">
                <a:solidFill>
                  <a:srgbClr val="4C4C4C"/>
                </a:solidFill>
              </a:rPr>
              <a:t>().</a:t>
            </a:r>
            <a:r>
              <a:rPr lang="en-GB" sz="2000" b="1" dirty="0" err="1">
                <a:solidFill>
                  <a:srgbClr val="4C4C4C"/>
                </a:solidFill>
              </a:rPr>
              <a:t>getNodes</a:t>
            </a:r>
            <a:r>
              <a:rPr lang="en-GB" sz="2000" b="1" dirty="0">
                <a:solidFill>
                  <a:srgbClr val="4C4C4C"/>
                </a:solidFill>
              </a:rPr>
              <a:t>()</a:t>
            </a:r>
            <a:r>
              <a:rPr lang="en-GB" sz="2000" b="1" dirty="0" smtClean="0">
                <a:solidFill>
                  <a:srgbClr val="4C4C4C"/>
                </a:solidFill>
              </a:rPr>
              <a:t>;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…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Node.getIndex</a:t>
            </a:r>
            <a:r>
              <a:rPr lang="en-GB" sz="2000" b="1" dirty="0">
                <a:solidFill>
                  <a:srgbClr val="4C4C4C"/>
                </a:solidFill>
              </a:rPr>
              <a:t>() : returns the index of this node within the ordered set of its same-name sibling nodes.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 smtClean="0">
                <a:solidFill>
                  <a:srgbClr val="4C4C4C"/>
                </a:solidFill>
              </a:rPr>
              <a:t>MultiValue</a:t>
            </a:r>
            <a:r>
              <a:rPr lang="en-GB" sz="2000" b="1" dirty="0" smtClean="0">
                <a:solidFill>
                  <a:srgbClr val="4C4C4C"/>
                </a:solidFill>
              </a:rPr>
              <a:t> Properties: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 </a:t>
            </a:r>
            <a:r>
              <a:rPr lang="en-GB" sz="2000" b="1" dirty="0">
                <a:solidFill>
                  <a:srgbClr val="4C4C4C"/>
                </a:solidFill>
              </a:rPr>
              <a:t>Value[</a:t>
            </a:r>
            <a:r>
              <a:rPr lang="en-GB" sz="2000" b="1" dirty="0" smtClean="0">
                <a:solidFill>
                  <a:srgbClr val="4C4C4C"/>
                </a:solidFill>
              </a:rPr>
              <a:t>]</a:t>
            </a:r>
            <a:r>
              <a:rPr lang="en-GB" sz="2000" b="1" dirty="0">
                <a:solidFill>
                  <a:srgbClr val="4C4C4C"/>
                </a:solidFill>
              </a:rPr>
              <a:t> </a:t>
            </a:r>
            <a:r>
              <a:rPr lang="en-GB" sz="2000" b="1" dirty="0" smtClean="0">
                <a:solidFill>
                  <a:srgbClr val="4C4C4C"/>
                </a:solidFill>
              </a:rPr>
              <a:t>values = </a:t>
            </a:r>
            <a:r>
              <a:rPr lang="en-GB" sz="2000" b="1" dirty="0" err="1" smtClean="0">
                <a:solidFill>
                  <a:srgbClr val="4C4C4C"/>
                </a:solidFill>
              </a:rPr>
              <a:t>node.getProperty</a:t>
            </a:r>
            <a:r>
              <a:rPr lang="en-GB" sz="2000" b="1" dirty="0" smtClean="0">
                <a:solidFill>
                  <a:srgbClr val="4C4C4C"/>
                </a:solidFill>
              </a:rPr>
              <a:t>(“</a:t>
            </a:r>
            <a:r>
              <a:rPr lang="en-GB" sz="2000" b="1" dirty="0" err="1" smtClean="0">
                <a:solidFill>
                  <a:srgbClr val="4C4C4C"/>
                </a:solidFill>
              </a:rPr>
              <a:t>exo:keywords</a:t>
            </a:r>
            <a:r>
              <a:rPr lang="en-GB" sz="2000" b="1" dirty="0" smtClean="0">
                <a:solidFill>
                  <a:srgbClr val="4C4C4C"/>
                </a:solidFill>
              </a:rPr>
              <a:t>”).</a:t>
            </a:r>
            <a:r>
              <a:rPr lang="en-GB" sz="2000" b="1" dirty="0" err="1" smtClean="0">
                <a:solidFill>
                  <a:srgbClr val="4C4C4C"/>
                </a:solidFill>
              </a:rPr>
              <a:t>getValues</a:t>
            </a:r>
            <a:r>
              <a:rPr lang="en-GB" sz="2000" b="1" dirty="0" smtClean="0">
                <a:solidFill>
                  <a:srgbClr val="4C4C4C"/>
                </a:solidFill>
              </a:rPr>
              <a:t>()</a:t>
            </a: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557299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Coding – Node Manipulation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Node </a:t>
            </a:r>
            <a:r>
              <a:rPr lang="en-GB" sz="2000" b="1" dirty="0" err="1" smtClean="0">
                <a:solidFill>
                  <a:srgbClr val="4C4C4C"/>
                </a:solidFill>
              </a:rPr>
              <a:t>newNode</a:t>
            </a:r>
            <a:r>
              <a:rPr lang="en-GB" sz="2000" b="1" dirty="0" smtClean="0">
                <a:solidFill>
                  <a:srgbClr val="4C4C4C"/>
                </a:solidFill>
              </a:rPr>
              <a:t> = </a:t>
            </a:r>
            <a:r>
              <a:rPr lang="en-GB" sz="2000" b="1" dirty="0" err="1" smtClean="0">
                <a:solidFill>
                  <a:srgbClr val="4C4C4C"/>
                </a:solidFill>
              </a:rPr>
              <a:t>node.addNode</a:t>
            </a:r>
            <a:r>
              <a:rPr lang="en-GB" sz="2000" b="1" dirty="0" smtClean="0">
                <a:solidFill>
                  <a:srgbClr val="4C4C4C"/>
                </a:solidFill>
              </a:rPr>
              <a:t>(“</a:t>
            </a:r>
            <a:r>
              <a:rPr lang="en-GB" sz="2000" b="1" dirty="0" err="1" smtClean="0">
                <a:solidFill>
                  <a:srgbClr val="4C4C4C"/>
                </a:solidFill>
              </a:rPr>
              <a:t>nodeName</a:t>
            </a:r>
            <a:r>
              <a:rPr lang="en-GB" sz="2000" b="1" dirty="0" smtClean="0">
                <a:solidFill>
                  <a:srgbClr val="4C4C4C"/>
                </a:solidFill>
              </a:rPr>
              <a:t>”, “</a:t>
            </a:r>
            <a:r>
              <a:rPr lang="en-GB" sz="2000" b="1" dirty="0" err="1" smtClean="0">
                <a:solidFill>
                  <a:srgbClr val="4C4C4C"/>
                </a:solidFill>
              </a:rPr>
              <a:t>exo:article</a:t>
            </a:r>
            <a:r>
              <a:rPr lang="en-GB" sz="2000" b="1" dirty="0" smtClean="0">
                <a:solidFill>
                  <a:srgbClr val="4C4C4C"/>
                </a:solidFill>
              </a:rPr>
              <a:t>”);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Value </a:t>
            </a:r>
            <a:r>
              <a:rPr lang="en-GB" sz="2000" b="1" dirty="0" err="1" smtClean="0">
                <a:solidFill>
                  <a:srgbClr val="4C4C4C"/>
                </a:solidFill>
              </a:rPr>
              <a:t>titleValue</a:t>
            </a:r>
            <a:r>
              <a:rPr lang="en-GB" sz="2000" b="1" dirty="0" smtClean="0">
                <a:solidFill>
                  <a:srgbClr val="4C4C4C"/>
                </a:solidFill>
              </a:rPr>
              <a:t> = </a:t>
            </a:r>
            <a:r>
              <a:rPr lang="en-GB" sz="2000" b="1" dirty="0" err="1" smtClean="0">
                <a:solidFill>
                  <a:srgbClr val="4C4C4C"/>
                </a:solidFill>
              </a:rPr>
              <a:t>jcrSession.getValueFactory</a:t>
            </a:r>
            <a:r>
              <a:rPr lang="en-GB" sz="2000" b="1" dirty="0" smtClean="0">
                <a:solidFill>
                  <a:srgbClr val="4C4C4C"/>
                </a:solidFill>
              </a:rPr>
              <a:t>(</a:t>
            </a:r>
            <a:r>
              <a:rPr lang="en-GB" sz="2000" b="1" dirty="0">
                <a:solidFill>
                  <a:srgbClr val="4C4C4C"/>
                </a:solidFill>
              </a:rPr>
              <a:t>)</a:t>
            </a:r>
            <a:r>
              <a:rPr lang="en-GB" sz="2000" b="1" dirty="0" smtClean="0">
                <a:solidFill>
                  <a:srgbClr val="4C4C4C"/>
                </a:solidFill>
              </a:rPr>
              <a:t>.</a:t>
            </a:r>
            <a:r>
              <a:rPr lang="en-GB" sz="2000" b="1" dirty="0" err="1" smtClean="0">
                <a:solidFill>
                  <a:srgbClr val="4C4C4C"/>
                </a:solidFill>
              </a:rPr>
              <a:t>createValue</a:t>
            </a:r>
            <a:r>
              <a:rPr lang="en-GB" sz="2000" b="1" dirty="0" smtClean="0">
                <a:solidFill>
                  <a:srgbClr val="4C4C4C"/>
                </a:solidFill>
              </a:rPr>
              <a:t>(“Great new Bikes”);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 smtClean="0">
                <a:solidFill>
                  <a:srgbClr val="4C4C4C"/>
                </a:solidFill>
              </a:rPr>
              <a:t>newNode.setPropery</a:t>
            </a:r>
            <a:r>
              <a:rPr lang="en-GB" sz="2000" b="1" dirty="0" smtClean="0">
                <a:solidFill>
                  <a:srgbClr val="4C4C4C"/>
                </a:solidFill>
              </a:rPr>
              <a:t>(“</a:t>
            </a:r>
            <a:r>
              <a:rPr lang="en-GB" sz="2000" b="1" dirty="0" err="1" smtClean="0">
                <a:solidFill>
                  <a:srgbClr val="4C4C4C"/>
                </a:solidFill>
              </a:rPr>
              <a:t>exo:title</a:t>
            </a:r>
            <a:r>
              <a:rPr lang="en-GB" sz="2000" b="1" dirty="0" smtClean="0">
                <a:solidFill>
                  <a:srgbClr val="4C4C4C"/>
                </a:solidFill>
              </a:rPr>
              <a:t>”, </a:t>
            </a:r>
            <a:r>
              <a:rPr lang="en-GB" sz="2000" b="1" dirty="0" err="1" smtClean="0">
                <a:solidFill>
                  <a:srgbClr val="4C4C4C"/>
                </a:solidFill>
              </a:rPr>
              <a:t>titleValue</a:t>
            </a:r>
            <a:r>
              <a:rPr lang="en-GB" sz="2000" b="1" dirty="0" smtClean="0">
                <a:solidFill>
                  <a:srgbClr val="4C4C4C"/>
                </a:solidFill>
              </a:rPr>
              <a:t>);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 smtClean="0">
                <a:solidFill>
                  <a:srgbClr val="4C4C4C"/>
                </a:solidFill>
              </a:rPr>
              <a:t>jcrSession.save</a:t>
            </a:r>
            <a:r>
              <a:rPr lang="en-GB" sz="2000" b="1" dirty="0" smtClean="0">
                <a:solidFill>
                  <a:srgbClr val="4C4C4C"/>
                </a:solidFill>
              </a:rPr>
              <a:t>();</a:t>
            </a:r>
            <a:endParaRPr lang="en-GB" sz="2000" b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191200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1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6000"/>
              </a:lnSpc>
              <a:spcBef>
                <a:spcPts val="2700"/>
              </a:spcBef>
            </a:pPr>
            <a:r>
              <a:rPr lang="en-GB" sz="4800" dirty="0" smtClean="0">
                <a:solidFill>
                  <a:srgbClr val="FFFFFF"/>
                </a:solidFill>
              </a:rPr>
              <a:t>JCR Exercises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408592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Exercises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Open the Sites Explorer and test the export and import.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Import to a different location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Compare the System View and Document View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Try out the option of UUID conflicts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Try out some queries using the Sites Explorer (Advanced Search)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834270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557213" y="255588"/>
            <a:ext cx="10044112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6000"/>
              </a:lnSpc>
            </a:pPr>
            <a:r>
              <a:rPr lang="en-GB" sz="4800" dirty="0" smtClean="0">
                <a:solidFill>
                  <a:srgbClr val="FFFFFF"/>
                </a:solidFill>
              </a:rPr>
              <a:t>JCR for Developers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808707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Introduction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One or several repositories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One eXo instance only configures one repository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Multiple repositories are only used for multi-tenants (eXo Cloud)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Each repository has several workspace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There are about 10 workspace in eXo Platform 3.5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One workspace for a set of features (example Knowledge features)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Each workspace has one root node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Each node can have child nodes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Each nodes can have properties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Properties can be of different types (text, binary, number, …)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037965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Introduction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02" y="1043533"/>
            <a:ext cx="8424936" cy="57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589683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Introduction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marL="3175" indent="0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</a:pPr>
            <a:r>
              <a:rPr lang="en-GB" sz="2000" b="1" dirty="0" smtClean="0">
                <a:solidFill>
                  <a:srgbClr val="4C4C4C"/>
                </a:solidFill>
              </a:rPr>
              <a:t>eXo uses JCR to manage all persistent data storage : 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Portal Configuration (pages, navigations, preferences...)‏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DMS and WCM (eXo ECM)‏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Knowledge, Collaboration, Social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Available for your application development, but you are not forced to use it.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238161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Introduction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Common java API for all content workspaces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Agnostic to </a:t>
            </a:r>
            <a:r>
              <a:rPr lang="en-GB" sz="2000" b="1" dirty="0" err="1" smtClean="0">
                <a:solidFill>
                  <a:srgbClr val="4C4C4C"/>
                </a:solidFill>
              </a:rPr>
              <a:t>datasource</a:t>
            </a:r>
            <a:r>
              <a:rPr lang="en-GB" sz="2000" b="1" dirty="0" smtClean="0">
                <a:solidFill>
                  <a:srgbClr val="4C4C4C"/>
                </a:solidFill>
              </a:rPr>
              <a:t>, protocol and architecture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Standardize complex features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U</a:t>
            </a:r>
            <a:r>
              <a:rPr lang="en-GB" sz="2000" b="1" dirty="0" smtClean="0">
                <a:solidFill>
                  <a:srgbClr val="4C4C4C"/>
                </a:solidFill>
              </a:rPr>
              <a:t>seful for content oriented applications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58954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Xo-powerpoint-templat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eXo-powerpoint-template.pot</Template>
  <TotalTime>2933</TotalTime>
  <Words>2345</Words>
  <Application>Microsoft Macintosh PowerPoint</Application>
  <PresentationFormat>Personnalisé</PresentationFormat>
  <Paragraphs>418</Paragraphs>
  <Slides>59</Slides>
  <Notes>59</Notes>
  <HiddenSlides>0</HiddenSlides>
  <MMClips>0</MMClips>
  <ScaleCrop>false</ScaleCrop>
  <HeadingPairs>
    <vt:vector size="4" baseType="variant">
      <vt:variant>
        <vt:lpstr>Thème</vt:lpstr>
      </vt:variant>
      <vt:variant>
        <vt:i4>3</vt:i4>
      </vt:variant>
      <vt:variant>
        <vt:lpstr>Titres des diapositives</vt:lpstr>
      </vt:variant>
      <vt:variant>
        <vt:i4>59</vt:i4>
      </vt:variant>
    </vt:vector>
  </HeadingPairs>
  <TitlesOfParts>
    <vt:vector size="62" baseType="lpstr">
      <vt:lpstr>eXo-powerpoint-template</vt:lpstr>
      <vt:lpstr>1_Office Theme</vt:lpstr>
      <vt:lpstr>3_Office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Creates Best values for our customers</dc:title>
  <cp:lastModifiedBy>exo</cp:lastModifiedBy>
  <cp:revision>38</cp:revision>
  <dcterms:created xsi:type="dcterms:W3CDTF">2010-05-14T19:34:56Z</dcterms:created>
  <dcterms:modified xsi:type="dcterms:W3CDTF">2011-12-16T17:05:25Z</dcterms:modified>
</cp:coreProperties>
</file>